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x="18288000" cy="10287000"/>
  <p:notesSz cx="6858000" cy="9144000"/>
  <p:embeddedFontLst>
    <p:embeddedFont>
      <p:font typeface="Archivo Black" charset="1" panose="020B0A03020202020B04"/>
      <p:regular r:id="rId40"/>
    </p:embeddedFont>
    <p:embeddedFont>
      <p:font typeface="Garet Bold" charset="1" panose="00000000000000000000"/>
      <p:regular r:id="rId41"/>
    </p:embeddedFont>
    <p:embeddedFont>
      <p:font typeface="Garet" charset="1" panose="00000000000000000000"/>
      <p:regular r:id="rId42"/>
    </p:embeddedFont>
    <p:embeddedFont>
      <p:font typeface="Garet Bold Italics" charset="1" panose="00000000000000000000"/>
      <p:regular r:id="rId43"/>
    </p:embeddedFont>
    <p:embeddedFont>
      <p:font typeface="Arimo Bold" charset="1" panose="020B0704020202020204"/>
      <p:regular r:id="rId44"/>
    </p:embeddedFont>
    <p:embeddedFont>
      <p:font typeface="Arimo" charset="1" panose="020B0604020202020204"/>
      <p:regular r:id="rId45"/>
    </p:embeddedFont>
    <p:embeddedFont>
      <p:font typeface="Garet Italics" charset="1" panose="0000000000000000000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5.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6.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2.png" Type="http://schemas.openxmlformats.org/officeDocument/2006/relationships/image"/><Relationship Id="rId4" Target="../embeddings/oleObject1.bin" Type="http://schemas.openxmlformats.org/officeDocument/2006/relationships/oleObject"/><Relationship Id="rId5" Target="../media/image33.png" Type="http://schemas.openxmlformats.org/officeDocument/2006/relationships/image"/><Relationship Id="rId6" Target="../media/image34.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5.pn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38.png" Type="http://schemas.openxmlformats.org/officeDocument/2006/relationships/image"/><Relationship Id="rId6" Target="../embeddings/oleObject2.bin" Type="http://schemas.openxmlformats.org/officeDocument/2006/relationships/oleObjec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4.png" Type="http://schemas.openxmlformats.org/officeDocument/2006/relationships/image"/><Relationship Id="rId4" Target="../embeddings/oleObject3.bin" Type="http://schemas.openxmlformats.org/officeDocument/2006/relationships/oleObject"/><Relationship Id="rId5" Target="../media/image8.png" Type="http://schemas.openxmlformats.org/officeDocument/2006/relationships/image"/><Relationship Id="rId6" Target="../media/image9.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5.png" Type="http://schemas.openxmlformats.org/officeDocument/2006/relationships/image"/><Relationship Id="rId4" Target="../media/image46.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7.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8.png" Type="http://schemas.openxmlformats.org/officeDocument/2006/relationships/image"/><Relationship Id="rId4" Target="../embeddings/oleObject4.bin" Type="http://schemas.openxmlformats.org/officeDocument/2006/relationships/oleObject"/><Relationship Id="rId5" Target="../media/image49.png" Type="http://schemas.openxmlformats.org/officeDocument/2006/relationships/image"/><Relationship Id="rId6" Target="../embeddings/oleObject5.bin" Type="http://schemas.openxmlformats.org/officeDocument/2006/relationships/oleObject"/><Relationship Id="rId7" Target="../media/image13.png" Type="http://schemas.openxmlformats.org/officeDocument/2006/relationships/image"/><Relationship Id="rId8" Target="../media/image14.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0.png" Type="http://schemas.openxmlformats.org/officeDocument/2006/relationships/image"/><Relationship Id="rId4" Target="../embeddings/oleObject6.bin" Type="http://schemas.openxmlformats.org/officeDocument/2006/relationships/oleObject"/><Relationship Id="rId5" Target="../media/image15.png" Type="http://schemas.openxmlformats.org/officeDocument/2006/relationships/image"/><Relationship Id="rId6" Target="../media/image16.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1.png" Type="http://schemas.openxmlformats.org/officeDocument/2006/relationships/image"/><Relationship Id="rId4" Target="../media/image52.pn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4.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5.png" Type="http://schemas.openxmlformats.org/officeDocument/2006/relationships/image"/><Relationship Id="rId4" Target="../embeddings/oleObject7.bin" Type="http://schemas.openxmlformats.org/officeDocument/2006/relationships/oleObject"/><Relationship Id="rId5" Target="../media/image2.png" Type="http://schemas.openxmlformats.org/officeDocument/2006/relationships/image"/><Relationship Id="rId6"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jpe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6.png" Type="http://schemas.openxmlformats.org/officeDocument/2006/relationships/image"/><Relationship Id="rId4" Target="../embeddings/oleObject8.bin" Type="http://schemas.openxmlformats.org/officeDocument/2006/relationships/oleObject"/><Relationship Id="rId5" Target="../media/image13.png" Type="http://schemas.openxmlformats.org/officeDocument/2006/relationships/image"/><Relationship Id="rId6" Target="../media/image14.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7.png" Type="http://schemas.openxmlformats.org/officeDocument/2006/relationships/image"/><Relationship Id="rId4" Target="../media/image58.png" Type="http://schemas.openxmlformats.org/officeDocument/2006/relationships/image"/><Relationship Id="rId5" Target="../media/image59.pn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2.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Freeform 3" id="3"/>
          <p:cNvSpPr/>
          <p:nvPr/>
        </p:nvSpPr>
        <p:spPr>
          <a:xfrm flipH="false" flipV="false" rot="0">
            <a:off x="15379298" y="8311463"/>
            <a:ext cx="1880002" cy="946837"/>
          </a:xfrm>
          <a:custGeom>
            <a:avLst/>
            <a:gdLst/>
            <a:ahLst/>
            <a:cxnLst/>
            <a:rect r="r" b="b" t="t" l="l"/>
            <a:pathLst>
              <a:path h="946837" w="1880002">
                <a:moveTo>
                  <a:pt x="0" y="0"/>
                </a:moveTo>
                <a:lnTo>
                  <a:pt x="1880002" y="0"/>
                </a:lnTo>
                <a:lnTo>
                  <a:pt x="1880002" y="946837"/>
                </a:lnTo>
                <a:lnTo>
                  <a:pt x="0" y="9468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1028700"/>
            <a:ext cx="797433" cy="707541"/>
          </a:xfrm>
          <a:custGeom>
            <a:avLst/>
            <a:gdLst/>
            <a:ahLst/>
            <a:cxnLst/>
            <a:rect r="r" b="b" t="t" l="l"/>
            <a:pathLst>
              <a:path h="707541" w="797433">
                <a:moveTo>
                  <a:pt x="0" y="0"/>
                </a:moveTo>
                <a:lnTo>
                  <a:pt x="797433" y="0"/>
                </a:lnTo>
                <a:lnTo>
                  <a:pt x="797433" y="707541"/>
                </a:lnTo>
                <a:lnTo>
                  <a:pt x="0" y="7075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7885470" y="6394076"/>
            <a:ext cx="9373830" cy="370917"/>
          </a:xfrm>
          <a:prstGeom prst="rect">
            <a:avLst/>
          </a:prstGeom>
        </p:spPr>
        <p:txBody>
          <a:bodyPr anchor="t" rtlCol="false" tIns="0" lIns="0" bIns="0" rIns="0">
            <a:spAutoFit/>
          </a:bodyPr>
          <a:lstStyle/>
          <a:p>
            <a:pPr algn="r" marL="0" indent="0" lvl="0">
              <a:lnSpc>
                <a:spcPts val="2748"/>
              </a:lnSpc>
              <a:spcBef>
                <a:spcPct val="0"/>
              </a:spcBef>
            </a:pPr>
            <a:r>
              <a:rPr lang="en-US" sz="2748" spc="-217">
                <a:solidFill>
                  <a:srgbClr val="000000"/>
                </a:solidFill>
                <a:latin typeface="Archivo Black"/>
                <a:ea typeface="Archivo Black"/>
                <a:cs typeface="Archivo Black"/>
                <a:sym typeface="Archivo Black"/>
              </a:rPr>
              <a:t>Mid Term and Final</a:t>
            </a:r>
          </a:p>
        </p:txBody>
      </p:sp>
      <p:sp>
        <p:nvSpPr>
          <p:cNvPr name="TextBox 6" id="6"/>
          <p:cNvSpPr txBox="true"/>
          <p:nvPr/>
        </p:nvSpPr>
        <p:spPr>
          <a:xfrm rot="0">
            <a:off x="1028700" y="8677224"/>
            <a:ext cx="3366096" cy="236855"/>
          </a:xfrm>
          <a:prstGeom prst="rect">
            <a:avLst/>
          </a:prstGeom>
        </p:spPr>
        <p:txBody>
          <a:bodyPr anchor="t" rtlCol="false" tIns="0" lIns="0" bIns="0" rIns="0">
            <a:spAutoFit/>
          </a:bodyPr>
          <a:lstStyle/>
          <a:p>
            <a:pPr algn="l" marL="0" indent="0" lvl="0">
              <a:lnSpc>
                <a:spcPts val="2079"/>
              </a:lnSpc>
              <a:spcBef>
                <a:spcPct val="0"/>
              </a:spcBef>
            </a:pPr>
            <a:r>
              <a:rPr lang="en-US" b="true" sz="1599">
                <a:solidFill>
                  <a:srgbClr val="2B2B2B"/>
                </a:solidFill>
                <a:latin typeface="Garet Bold"/>
                <a:ea typeface="Garet Bold"/>
                <a:cs typeface="Garet Bold"/>
                <a:sym typeface="Garet Bold"/>
              </a:rPr>
              <a:t>NAME OF PROJECT:</a:t>
            </a:r>
          </a:p>
        </p:txBody>
      </p:sp>
      <p:sp>
        <p:nvSpPr>
          <p:cNvPr name="TextBox 7" id="7"/>
          <p:cNvSpPr txBox="true"/>
          <p:nvPr/>
        </p:nvSpPr>
        <p:spPr>
          <a:xfrm rot="0">
            <a:off x="1028700" y="8956726"/>
            <a:ext cx="3100542" cy="631825"/>
          </a:xfrm>
          <a:prstGeom prst="rect">
            <a:avLst/>
          </a:prstGeom>
        </p:spPr>
        <p:txBody>
          <a:bodyPr anchor="t" rtlCol="false" tIns="0" lIns="0" bIns="0" rIns="0">
            <a:spAutoFit/>
          </a:bodyPr>
          <a:lstStyle/>
          <a:p>
            <a:pPr algn="l" marL="0" indent="0" lvl="0">
              <a:lnSpc>
                <a:spcPts val="2599"/>
              </a:lnSpc>
              <a:spcBef>
                <a:spcPct val="0"/>
              </a:spcBef>
            </a:pPr>
            <a:r>
              <a:rPr lang="en-US" b="true" sz="1999">
                <a:solidFill>
                  <a:srgbClr val="2B2B2B"/>
                </a:solidFill>
                <a:latin typeface="Garet Bold"/>
                <a:ea typeface="Garet Bold"/>
                <a:cs typeface="Garet Bold"/>
                <a:sym typeface="Garet Bold"/>
              </a:rPr>
              <a:t>Mid Term and Final for Data Visualization</a:t>
            </a:r>
          </a:p>
        </p:txBody>
      </p:sp>
      <p:sp>
        <p:nvSpPr>
          <p:cNvPr name="TextBox 8" id="8"/>
          <p:cNvSpPr txBox="true"/>
          <p:nvPr/>
        </p:nvSpPr>
        <p:spPr>
          <a:xfrm rot="0">
            <a:off x="4394796" y="8677224"/>
            <a:ext cx="3366096" cy="236855"/>
          </a:xfrm>
          <a:prstGeom prst="rect">
            <a:avLst/>
          </a:prstGeom>
        </p:spPr>
        <p:txBody>
          <a:bodyPr anchor="t" rtlCol="false" tIns="0" lIns="0" bIns="0" rIns="0">
            <a:spAutoFit/>
          </a:bodyPr>
          <a:lstStyle/>
          <a:p>
            <a:pPr algn="l" marL="0" indent="0" lvl="0">
              <a:lnSpc>
                <a:spcPts val="2079"/>
              </a:lnSpc>
              <a:spcBef>
                <a:spcPct val="0"/>
              </a:spcBef>
            </a:pPr>
            <a:r>
              <a:rPr lang="en-US" b="true" sz="1599">
                <a:solidFill>
                  <a:srgbClr val="2B2B2B"/>
                </a:solidFill>
                <a:latin typeface="Garet Bold"/>
                <a:ea typeface="Garet Bold"/>
                <a:cs typeface="Garet Bold"/>
                <a:sym typeface="Garet Bold"/>
              </a:rPr>
              <a:t>PRESENTED BY:</a:t>
            </a:r>
          </a:p>
        </p:txBody>
      </p:sp>
      <p:sp>
        <p:nvSpPr>
          <p:cNvPr name="TextBox 9" id="9"/>
          <p:cNvSpPr txBox="true"/>
          <p:nvPr/>
        </p:nvSpPr>
        <p:spPr>
          <a:xfrm rot="0">
            <a:off x="4394796" y="8947201"/>
            <a:ext cx="4292425" cy="769620"/>
          </a:xfrm>
          <a:prstGeom prst="rect">
            <a:avLst/>
          </a:prstGeom>
        </p:spPr>
        <p:txBody>
          <a:bodyPr anchor="t" rtlCol="false" tIns="0" lIns="0" bIns="0" rIns="0">
            <a:spAutoFit/>
          </a:bodyPr>
          <a:lstStyle/>
          <a:p>
            <a:pPr algn="l">
              <a:lnSpc>
                <a:spcPts val="3119"/>
              </a:lnSpc>
            </a:pPr>
            <a:r>
              <a:rPr lang="en-US" sz="2399">
                <a:solidFill>
                  <a:srgbClr val="2B2B2B"/>
                </a:solidFill>
                <a:latin typeface="Garet"/>
                <a:ea typeface="Garet"/>
                <a:cs typeface="Garet"/>
                <a:sym typeface="Garet"/>
              </a:rPr>
              <a:t>Vu Thanh Dat - 523V0015</a:t>
            </a:r>
          </a:p>
          <a:p>
            <a:pPr algn="l" marL="0" indent="0" lvl="0">
              <a:lnSpc>
                <a:spcPts val="3119"/>
              </a:lnSpc>
              <a:spcBef>
                <a:spcPct val="0"/>
              </a:spcBef>
            </a:pPr>
            <a:r>
              <a:rPr lang="en-US" sz="2399">
                <a:solidFill>
                  <a:srgbClr val="2B2B2B"/>
                </a:solidFill>
                <a:latin typeface="Garet"/>
                <a:ea typeface="Garet"/>
                <a:cs typeface="Garet"/>
                <a:sym typeface="Garet"/>
              </a:rPr>
              <a:t>Pai Hein Kyaw - 523K0078</a:t>
            </a:r>
          </a:p>
        </p:txBody>
      </p:sp>
      <p:sp>
        <p:nvSpPr>
          <p:cNvPr name="TextBox 10" id="10"/>
          <p:cNvSpPr txBox="true"/>
          <p:nvPr/>
        </p:nvSpPr>
        <p:spPr>
          <a:xfrm rot="0">
            <a:off x="5900803" y="3950633"/>
            <a:ext cx="11358497" cy="2304638"/>
          </a:xfrm>
          <a:prstGeom prst="rect">
            <a:avLst/>
          </a:prstGeom>
        </p:spPr>
        <p:txBody>
          <a:bodyPr anchor="t" rtlCol="false" tIns="0" lIns="0" bIns="0" rIns="0">
            <a:spAutoFit/>
          </a:bodyPr>
          <a:lstStyle/>
          <a:p>
            <a:pPr algn="r" marL="0" indent="0" lvl="0">
              <a:lnSpc>
                <a:spcPts val="8490"/>
              </a:lnSpc>
              <a:spcBef>
                <a:spcPct val="0"/>
              </a:spcBef>
            </a:pPr>
            <a:r>
              <a:rPr lang="en-US" sz="10885" spc="-859">
                <a:solidFill>
                  <a:srgbClr val="000000"/>
                </a:solidFill>
                <a:latin typeface="Archivo Black"/>
                <a:ea typeface="Archivo Black"/>
                <a:cs typeface="Archivo Black"/>
                <a:sym typeface="Archivo Black"/>
              </a:rPr>
              <a:t>DATA VISUALIZATION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Freeform 3" id="3"/>
          <p:cNvSpPr/>
          <p:nvPr/>
        </p:nvSpPr>
        <p:spPr>
          <a:xfrm flipH="false" flipV="false" rot="0">
            <a:off x="3061777" y="2844551"/>
            <a:ext cx="12164445" cy="6278775"/>
          </a:xfrm>
          <a:custGeom>
            <a:avLst/>
            <a:gdLst/>
            <a:ahLst/>
            <a:cxnLst/>
            <a:rect r="r" b="b" t="t" l="l"/>
            <a:pathLst>
              <a:path h="6278775" w="12164445">
                <a:moveTo>
                  <a:pt x="0" y="0"/>
                </a:moveTo>
                <a:lnTo>
                  <a:pt x="12164446" y="0"/>
                </a:lnTo>
                <a:lnTo>
                  <a:pt x="12164446" y="6278776"/>
                </a:lnTo>
                <a:lnTo>
                  <a:pt x="0" y="6278776"/>
                </a:lnTo>
                <a:lnTo>
                  <a:pt x="0" y="0"/>
                </a:lnTo>
                <a:close/>
              </a:path>
            </a:pathLst>
          </a:custGeom>
          <a:blipFill>
            <a:blip r:embed="rId3"/>
            <a:stretch>
              <a:fillRect l="0" t="0" r="0" b="0"/>
            </a:stretch>
          </a:blipFill>
        </p:spPr>
      </p:sp>
      <p:sp>
        <p:nvSpPr>
          <p:cNvPr name="TextBox 4" id="4"/>
          <p:cNvSpPr txBox="true"/>
          <p:nvPr/>
        </p:nvSpPr>
        <p:spPr>
          <a:xfrm rot="0">
            <a:off x="1028700" y="1000125"/>
            <a:ext cx="7208877" cy="406400"/>
          </a:xfrm>
          <a:prstGeom prst="rect">
            <a:avLst/>
          </a:prstGeom>
        </p:spPr>
        <p:txBody>
          <a:bodyPr anchor="t" rtlCol="false" tIns="0" lIns="0" bIns="0" rIns="0">
            <a:spAutoFit/>
          </a:bodyPr>
          <a:lstStyle/>
          <a:p>
            <a:pPr algn="l" marL="0" indent="0" lvl="0">
              <a:lnSpc>
                <a:spcPts val="3249"/>
              </a:lnSpc>
              <a:spcBef>
                <a:spcPct val="0"/>
              </a:spcBef>
            </a:pPr>
            <a:r>
              <a:rPr lang="en-US" b="true" sz="2499">
                <a:solidFill>
                  <a:srgbClr val="000000"/>
                </a:solidFill>
                <a:latin typeface="Garet Bold"/>
                <a:ea typeface="Garet Bold"/>
                <a:cs typeface="Garet Bold"/>
                <a:sym typeface="Garet Bold"/>
              </a:rPr>
              <a:t>Line Plot: Mean Exam Score vs Attendance</a:t>
            </a:r>
          </a:p>
        </p:txBody>
      </p:sp>
      <p:sp>
        <p:nvSpPr>
          <p:cNvPr name="TextBox 5" id="5"/>
          <p:cNvSpPr txBox="true"/>
          <p:nvPr/>
        </p:nvSpPr>
        <p:spPr>
          <a:xfrm rot="0">
            <a:off x="6170295" y="9343191"/>
            <a:ext cx="5947410" cy="339725"/>
          </a:xfrm>
          <a:prstGeom prst="rect">
            <a:avLst/>
          </a:prstGeom>
        </p:spPr>
        <p:txBody>
          <a:bodyPr anchor="t" rtlCol="false" tIns="0" lIns="0" bIns="0" rIns="0">
            <a:spAutoFit/>
          </a:bodyPr>
          <a:lstStyle/>
          <a:p>
            <a:pPr algn="ctr">
              <a:lnSpc>
                <a:spcPts val="2800"/>
              </a:lnSpc>
              <a:spcBef>
                <a:spcPct val="0"/>
              </a:spcBef>
            </a:pPr>
            <a:r>
              <a:rPr lang="en-US" b="true" sz="2000" i="true">
                <a:solidFill>
                  <a:srgbClr val="000000"/>
                </a:solidFill>
                <a:latin typeface="Garet Bold Italics"/>
                <a:ea typeface="Garet Bold Italics"/>
                <a:cs typeface="Garet Bold Italics"/>
                <a:sym typeface="Garet Bold Italics"/>
              </a:rPr>
              <a:t>Line Plot for Mean Exam Score vs Attendance</a:t>
            </a:r>
          </a:p>
        </p:txBody>
      </p:sp>
      <p:sp>
        <p:nvSpPr>
          <p:cNvPr name="TextBox 6" id="6"/>
          <p:cNvSpPr txBox="true"/>
          <p:nvPr/>
        </p:nvSpPr>
        <p:spPr>
          <a:xfrm rot="0">
            <a:off x="1028700" y="1556771"/>
            <a:ext cx="13696334" cy="1030605"/>
          </a:xfrm>
          <a:prstGeom prst="rect">
            <a:avLst/>
          </a:prstGeom>
        </p:spPr>
        <p:txBody>
          <a:bodyPr anchor="t" rtlCol="false" tIns="0" lIns="0" bIns="0" rIns="0">
            <a:spAutoFit/>
          </a:bodyPr>
          <a:lstStyle/>
          <a:p>
            <a:pPr algn="l">
              <a:lnSpc>
                <a:spcPts val="2730"/>
              </a:lnSpc>
              <a:spcBef>
                <a:spcPct val="0"/>
              </a:spcBef>
            </a:pPr>
            <a:r>
              <a:rPr lang="en-US" sz="2100">
                <a:solidFill>
                  <a:srgbClr val="000000"/>
                </a:solidFill>
                <a:latin typeface="Garet"/>
                <a:ea typeface="Garet"/>
                <a:cs typeface="Garet"/>
                <a:sym typeface="Garet"/>
              </a:rPr>
              <a:t>The line chart demonstrates a steady upward trend, indicating that higher attendance consistently results in higher average exam scores. This strong positive relationship highlights that regular class participation is a crucial factor in achieving academic success.</a:t>
            </a:r>
          </a:p>
        </p:txBody>
      </p:sp>
      <p:sp>
        <p:nvSpPr>
          <p:cNvPr name="Freeform 7" id="7"/>
          <p:cNvSpPr/>
          <p:nvPr/>
        </p:nvSpPr>
        <p:spPr>
          <a:xfrm flipH="false" flipV="false" rot="-2761684">
            <a:off x="15176807" y="8330507"/>
            <a:ext cx="4056285" cy="1585639"/>
          </a:xfrm>
          <a:custGeom>
            <a:avLst/>
            <a:gdLst/>
            <a:ahLst/>
            <a:cxnLst/>
            <a:rect r="r" b="b" t="t" l="l"/>
            <a:pathLst>
              <a:path h="1585639" w="4056285">
                <a:moveTo>
                  <a:pt x="0" y="0"/>
                </a:moveTo>
                <a:lnTo>
                  <a:pt x="4056286" y="0"/>
                </a:lnTo>
                <a:lnTo>
                  <a:pt x="4056286" y="1585639"/>
                </a:lnTo>
                <a:lnTo>
                  <a:pt x="0" y="15856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3152339">
            <a:off x="-1344791" y="8584667"/>
            <a:ext cx="4593735" cy="1795733"/>
          </a:xfrm>
          <a:custGeom>
            <a:avLst/>
            <a:gdLst/>
            <a:ahLst/>
            <a:cxnLst/>
            <a:rect r="r" b="b" t="t" l="l"/>
            <a:pathLst>
              <a:path h="1795733" w="4593735">
                <a:moveTo>
                  <a:pt x="0" y="0"/>
                </a:moveTo>
                <a:lnTo>
                  <a:pt x="4593735" y="0"/>
                </a:lnTo>
                <a:lnTo>
                  <a:pt x="4593735" y="1795733"/>
                </a:lnTo>
                <a:lnTo>
                  <a:pt x="0" y="17957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Freeform 3" id="3"/>
          <p:cNvSpPr/>
          <p:nvPr/>
        </p:nvSpPr>
        <p:spPr>
          <a:xfrm flipH="false" flipV="false" rot="0">
            <a:off x="2692087" y="3061330"/>
            <a:ext cx="12903826" cy="6621586"/>
          </a:xfrm>
          <a:custGeom>
            <a:avLst/>
            <a:gdLst/>
            <a:ahLst/>
            <a:cxnLst/>
            <a:rect r="r" b="b" t="t" l="l"/>
            <a:pathLst>
              <a:path h="6621586" w="12903826">
                <a:moveTo>
                  <a:pt x="0" y="0"/>
                </a:moveTo>
                <a:lnTo>
                  <a:pt x="12903826" y="0"/>
                </a:lnTo>
                <a:lnTo>
                  <a:pt x="12903826" y="6621586"/>
                </a:lnTo>
                <a:lnTo>
                  <a:pt x="0" y="6621586"/>
                </a:lnTo>
                <a:lnTo>
                  <a:pt x="0" y="0"/>
                </a:lnTo>
                <a:close/>
              </a:path>
            </a:pathLst>
          </a:custGeom>
          <a:blipFill>
            <a:blip r:embed="rId3"/>
            <a:stretch>
              <a:fillRect l="0" t="0" r="0" b="0"/>
            </a:stretch>
          </a:blipFill>
        </p:spPr>
      </p:sp>
      <p:sp>
        <p:nvSpPr>
          <p:cNvPr name="TextBox 4" id="4"/>
          <p:cNvSpPr txBox="true"/>
          <p:nvPr/>
        </p:nvSpPr>
        <p:spPr>
          <a:xfrm rot="0">
            <a:off x="1028700" y="1009650"/>
            <a:ext cx="16399041" cy="361315"/>
          </a:xfrm>
          <a:prstGeom prst="rect">
            <a:avLst/>
          </a:prstGeom>
        </p:spPr>
        <p:txBody>
          <a:bodyPr anchor="t" rtlCol="false" tIns="0" lIns="0" bIns="0" rIns="0">
            <a:spAutoFit/>
          </a:bodyPr>
          <a:lstStyle/>
          <a:p>
            <a:pPr algn="l" marL="0" indent="0" lvl="0">
              <a:lnSpc>
                <a:spcPts val="2989"/>
              </a:lnSpc>
              <a:spcBef>
                <a:spcPct val="0"/>
              </a:spcBef>
            </a:pPr>
            <a:r>
              <a:rPr lang="en-US" b="true" sz="2299">
                <a:solidFill>
                  <a:srgbClr val="000000"/>
                </a:solidFill>
                <a:latin typeface="Garet Bold"/>
                <a:ea typeface="Garet Bold"/>
                <a:cs typeface="Garet Bold"/>
                <a:sym typeface="Garet Bold"/>
              </a:rPr>
              <a:t>Pie Charts: Distribution for Student Attendance, Family Income, Parent Involvement, Parent Distribution</a:t>
            </a:r>
          </a:p>
        </p:txBody>
      </p:sp>
      <p:sp>
        <p:nvSpPr>
          <p:cNvPr name="TextBox 5" id="5"/>
          <p:cNvSpPr txBox="true"/>
          <p:nvPr/>
        </p:nvSpPr>
        <p:spPr>
          <a:xfrm rot="0">
            <a:off x="6044013" y="9343191"/>
            <a:ext cx="6368415" cy="339725"/>
          </a:xfrm>
          <a:prstGeom prst="rect">
            <a:avLst/>
          </a:prstGeom>
        </p:spPr>
        <p:txBody>
          <a:bodyPr anchor="t" rtlCol="false" tIns="0" lIns="0" bIns="0" rIns="0">
            <a:spAutoFit/>
          </a:bodyPr>
          <a:lstStyle/>
          <a:p>
            <a:pPr algn="ctr">
              <a:lnSpc>
                <a:spcPts val="2800"/>
              </a:lnSpc>
              <a:spcBef>
                <a:spcPct val="0"/>
              </a:spcBef>
            </a:pPr>
            <a:r>
              <a:rPr lang="en-US" b="true" sz="2000" i="true">
                <a:solidFill>
                  <a:srgbClr val="000000"/>
                </a:solidFill>
                <a:latin typeface="Garet Bold Italics"/>
                <a:ea typeface="Garet Bold Italics"/>
                <a:cs typeface="Garet Bold Italics"/>
                <a:sym typeface="Garet Bold Italics"/>
              </a:rPr>
              <a:t>Pie Charts for the distributions of some features</a:t>
            </a:r>
          </a:p>
        </p:txBody>
      </p:sp>
      <p:sp>
        <p:nvSpPr>
          <p:cNvPr name="TextBox 6" id="6"/>
          <p:cNvSpPr txBox="true"/>
          <p:nvPr/>
        </p:nvSpPr>
        <p:spPr>
          <a:xfrm rot="0">
            <a:off x="1028700" y="1487168"/>
            <a:ext cx="13696334" cy="1438910"/>
          </a:xfrm>
          <a:prstGeom prst="rect">
            <a:avLst/>
          </a:prstGeom>
        </p:spPr>
        <p:txBody>
          <a:bodyPr anchor="t" rtlCol="false" tIns="0" lIns="0" bIns="0" rIns="0">
            <a:spAutoFit/>
          </a:bodyPr>
          <a:lstStyle/>
          <a:p>
            <a:pPr algn="l">
              <a:lnSpc>
                <a:spcPts val="2859"/>
              </a:lnSpc>
              <a:spcBef>
                <a:spcPct val="0"/>
              </a:spcBef>
            </a:pPr>
            <a:r>
              <a:rPr lang="en-US" sz="2199">
                <a:solidFill>
                  <a:srgbClr val="000000"/>
                </a:solidFill>
                <a:latin typeface="Garet"/>
                <a:ea typeface="Garet"/>
                <a:cs typeface="Garet"/>
                <a:sym typeface="Garet"/>
              </a:rPr>
              <a:t>The school serves a predominantly low- to middle-income community with diverse parental education backgrounds, yet maintains strong student attendance and positive parental engagement. These figures reflect a resilient environment where family support and student participation remain high despite socioeconomic challenges.</a:t>
            </a:r>
          </a:p>
        </p:txBody>
      </p:sp>
      <p:sp>
        <p:nvSpPr>
          <p:cNvPr name="Freeform 7" id="7"/>
          <p:cNvSpPr/>
          <p:nvPr/>
        </p:nvSpPr>
        <p:spPr>
          <a:xfrm flipH="false" flipV="false" rot="-2304185">
            <a:off x="-780067" y="8063992"/>
            <a:ext cx="2692087" cy="2388615"/>
          </a:xfrm>
          <a:custGeom>
            <a:avLst/>
            <a:gdLst/>
            <a:ahLst/>
            <a:cxnLst/>
            <a:rect r="r" b="b" t="t" l="l"/>
            <a:pathLst>
              <a:path h="2388615" w="2692087">
                <a:moveTo>
                  <a:pt x="0" y="0"/>
                </a:moveTo>
                <a:lnTo>
                  <a:pt x="2692087" y="0"/>
                </a:lnTo>
                <a:lnTo>
                  <a:pt x="2692087" y="2388616"/>
                </a:lnTo>
                <a:lnTo>
                  <a:pt x="0" y="23886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189685">
            <a:off x="16375658" y="8052588"/>
            <a:ext cx="2692087" cy="2388615"/>
          </a:xfrm>
          <a:custGeom>
            <a:avLst/>
            <a:gdLst/>
            <a:ahLst/>
            <a:cxnLst/>
            <a:rect r="r" b="b" t="t" l="l"/>
            <a:pathLst>
              <a:path h="2388615" w="2692087">
                <a:moveTo>
                  <a:pt x="0" y="0"/>
                </a:moveTo>
                <a:lnTo>
                  <a:pt x="2692087" y="0"/>
                </a:lnTo>
                <a:lnTo>
                  <a:pt x="2692087" y="2388615"/>
                </a:lnTo>
                <a:lnTo>
                  <a:pt x="0" y="23886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AutoShape 3" id="3"/>
          <p:cNvSpPr/>
          <p:nvPr/>
        </p:nvSpPr>
        <p:spPr>
          <a:xfrm rot="0">
            <a:off x="-585133" y="8805859"/>
            <a:ext cx="18873133" cy="0"/>
          </a:xfrm>
          <a:prstGeom prst="line">
            <a:avLst/>
          </a:prstGeom>
          <a:ln cap="rnd" w="9525">
            <a:solidFill>
              <a:srgbClr val="000000"/>
            </a:solidFill>
            <a:prstDash val="solid"/>
            <a:headEnd type="none" len="sm" w="sm"/>
            <a:tailEnd type="none" len="sm" w="sm"/>
          </a:ln>
        </p:spPr>
      </p:sp>
      <p:sp>
        <p:nvSpPr>
          <p:cNvPr name="AutoShape 4" id="4"/>
          <p:cNvSpPr/>
          <p:nvPr/>
        </p:nvSpPr>
        <p:spPr>
          <a:xfrm rot="0">
            <a:off x="-585133" y="9334500"/>
            <a:ext cx="18873133" cy="0"/>
          </a:xfrm>
          <a:prstGeom prst="line">
            <a:avLst/>
          </a:prstGeom>
          <a:ln cap="rnd" w="9525">
            <a:solidFill>
              <a:srgbClr val="000000"/>
            </a:solidFill>
            <a:prstDash val="solid"/>
            <a:headEnd type="none" len="sm" w="sm"/>
            <a:tailEnd type="none" len="sm" w="sm"/>
          </a:ln>
        </p:spPr>
      </p:sp>
      <p:sp>
        <p:nvSpPr>
          <p:cNvPr name="AutoShape 5" id="5"/>
          <p:cNvSpPr/>
          <p:nvPr/>
        </p:nvSpPr>
        <p:spPr>
          <a:xfrm flipV="true">
            <a:off x="1028702" y="4232073"/>
            <a:ext cx="15728613" cy="12361"/>
          </a:xfrm>
          <a:prstGeom prst="line">
            <a:avLst/>
          </a:prstGeom>
          <a:ln cap="rnd" w="28575">
            <a:solidFill>
              <a:srgbClr val="000000"/>
            </a:solidFill>
            <a:prstDash val="solid"/>
            <a:headEnd type="none" len="sm" w="sm"/>
            <a:tailEnd type="none" len="sm" w="sm"/>
          </a:ln>
        </p:spPr>
      </p:sp>
      <p:sp>
        <p:nvSpPr>
          <p:cNvPr name="TextBox 6" id="6"/>
          <p:cNvSpPr txBox="true"/>
          <p:nvPr/>
        </p:nvSpPr>
        <p:spPr>
          <a:xfrm rot="0">
            <a:off x="1028700" y="1162887"/>
            <a:ext cx="5683548" cy="785704"/>
          </a:xfrm>
          <a:prstGeom prst="rect">
            <a:avLst/>
          </a:prstGeom>
        </p:spPr>
        <p:txBody>
          <a:bodyPr anchor="t" rtlCol="false" tIns="0" lIns="0" bIns="0" rIns="0">
            <a:spAutoFit/>
          </a:bodyPr>
          <a:lstStyle/>
          <a:p>
            <a:pPr algn="l" marL="0" indent="0" lvl="0">
              <a:lnSpc>
                <a:spcPts val="5808"/>
              </a:lnSpc>
              <a:spcBef>
                <a:spcPct val="0"/>
              </a:spcBef>
            </a:pPr>
            <a:r>
              <a:rPr lang="en-US" sz="5808" spc="-458">
                <a:solidFill>
                  <a:srgbClr val="000000"/>
                </a:solidFill>
                <a:latin typeface="Archivo Black"/>
                <a:ea typeface="Archivo Black"/>
                <a:cs typeface="Archivo Black"/>
                <a:sym typeface="Archivo Black"/>
              </a:rPr>
              <a:t>Detect Outliers</a:t>
            </a:r>
          </a:p>
        </p:txBody>
      </p:sp>
      <p:sp>
        <p:nvSpPr>
          <p:cNvPr name="TextBox 7" id="7"/>
          <p:cNvSpPr txBox="true"/>
          <p:nvPr/>
        </p:nvSpPr>
        <p:spPr>
          <a:xfrm rot="0">
            <a:off x="1028700" y="2117849"/>
            <a:ext cx="15728616" cy="1108710"/>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000000"/>
                </a:solidFill>
                <a:latin typeface="Garet"/>
                <a:ea typeface="Garet"/>
                <a:cs typeface="Garet"/>
                <a:sym typeface="Garet"/>
              </a:rPr>
              <a:t>Outlie</a:t>
            </a:r>
            <a:r>
              <a:rPr lang="en-US" sz="2100" u="none">
                <a:solidFill>
                  <a:srgbClr val="000000"/>
                </a:solidFill>
                <a:latin typeface="Garet"/>
                <a:ea typeface="Garet"/>
                <a:cs typeface="Garet"/>
                <a:sym typeface="Garet"/>
              </a:rPr>
              <a:t>rs are data points that deviate significantly from the rest of the dataset, stemming from either data entry errors or genuine extreme variability. In educational contexts, these include both artificial anomalies, such as unrealistic study hours, and valid extremes like perfect scores or low attendance.</a:t>
            </a:r>
          </a:p>
        </p:txBody>
      </p:sp>
      <p:grpSp>
        <p:nvGrpSpPr>
          <p:cNvPr name="Group 8" id="8"/>
          <p:cNvGrpSpPr/>
          <p:nvPr/>
        </p:nvGrpSpPr>
        <p:grpSpPr>
          <a:xfrm rot="0">
            <a:off x="0" y="4701943"/>
            <a:ext cx="4520427" cy="2943327"/>
            <a:chOff x="0" y="0"/>
            <a:chExt cx="6027236" cy="3924436"/>
          </a:xfrm>
        </p:grpSpPr>
        <p:sp>
          <p:nvSpPr>
            <p:cNvPr name="TextBox 9" id="9"/>
            <p:cNvSpPr txBox="true"/>
            <p:nvPr/>
          </p:nvSpPr>
          <p:spPr>
            <a:xfrm rot="0">
              <a:off x="0" y="-19050"/>
              <a:ext cx="6027236" cy="946997"/>
            </a:xfrm>
            <a:prstGeom prst="rect">
              <a:avLst/>
            </a:prstGeom>
          </p:spPr>
          <p:txBody>
            <a:bodyPr anchor="t" rtlCol="false" tIns="0" lIns="0" bIns="0" rIns="0">
              <a:spAutoFit/>
            </a:bodyPr>
            <a:lstStyle/>
            <a:p>
              <a:pPr algn="l" marL="0" indent="0" lvl="0">
                <a:lnSpc>
                  <a:spcPts val="2859"/>
                </a:lnSpc>
                <a:spcBef>
                  <a:spcPct val="0"/>
                </a:spcBef>
              </a:pPr>
              <a:r>
                <a:rPr lang="en-US" b="true" sz="2199">
                  <a:solidFill>
                    <a:srgbClr val="000000"/>
                  </a:solidFill>
                  <a:latin typeface="Garet Bold"/>
                  <a:ea typeface="Garet Bold"/>
                  <a:cs typeface="Garet Bold"/>
                  <a:sym typeface="Garet Bold"/>
                </a:rPr>
                <a:t>Interquartile Range (IQR) Method (Tukey’s method)</a:t>
              </a:r>
            </a:p>
          </p:txBody>
        </p:sp>
        <p:sp>
          <p:nvSpPr>
            <p:cNvPr name="TextBox 10" id="10"/>
            <p:cNvSpPr txBox="true"/>
            <p:nvPr/>
          </p:nvSpPr>
          <p:spPr>
            <a:xfrm rot="0">
              <a:off x="0" y="1047039"/>
              <a:ext cx="6027236" cy="2877397"/>
            </a:xfrm>
            <a:prstGeom prst="rect">
              <a:avLst/>
            </a:prstGeom>
          </p:spPr>
          <p:txBody>
            <a:bodyPr anchor="t" rtlCol="false" tIns="0" lIns="0" bIns="0" rIns="0">
              <a:spAutoFit/>
            </a:bodyPr>
            <a:lstStyle/>
            <a:p>
              <a:pPr algn="l" marL="474979" indent="-237490" lvl="1">
                <a:lnSpc>
                  <a:spcPts val="2859"/>
                </a:lnSpc>
                <a:buFont typeface="Arial"/>
                <a:buChar char="•"/>
              </a:pPr>
              <a:r>
                <a:rPr lang="en-US" sz="2199">
                  <a:solidFill>
                    <a:srgbClr val="000000"/>
                  </a:solidFill>
                  <a:latin typeface="Garet"/>
                  <a:ea typeface="Garet"/>
                  <a:cs typeface="Garet"/>
                  <a:sym typeface="Garet"/>
                </a:rPr>
                <a:t>Q1 = 25th percentile, </a:t>
              </a:r>
            </a:p>
            <a:p>
              <a:pPr algn="l" marL="474979" indent="-237490" lvl="1">
                <a:lnSpc>
                  <a:spcPts val="2859"/>
                </a:lnSpc>
                <a:buFont typeface="Arial"/>
                <a:buChar char="•"/>
              </a:pPr>
              <a:r>
                <a:rPr lang="en-US" sz="2199">
                  <a:solidFill>
                    <a:srgbClr val="000000"/>
                  </a:solidFill>
                  <a:latin typeface="Garet"/>
                  <a:ea typeface="Garet"/>
                  <a:cs typeface="Garet"/>
                  <a:sym typeface="Garet"/>
                </a:rPr>
                <a:t>Q3 = 75th percentile</a:t>
              </a:r>
            </a:p>
            <a:p>
              <a:pPr algn="l" marL="474979" indent="-237490" lvl="1">
                <a:lnSpc>
                  <a:spcPts val="2859"/>
                </a:lnSpc>
                <a:buFont typeface="Arial"/>
                <a:buChar char="•"/>
              </a:pPr>
              <a:r>
                <a:rPr lang="en-US" sz="2199">
                  <a:solidFill>
                    <a:srgbClr val="000000"/>
                  </a:solidFill>
                  <a:latin typeface="Garet"/>
                  <a:ea typeface="Garet"/>
                  <a:cs typeface="Garet"/>
                  <a:sym typeface="Garet"/>
                </a:rPr>
                <a:t>IQR = Q3 − Q1</a:t>
              </a:r>
            </a:p>
            <a:p>
              <a:pPr algn="l" marL="474979" indent="-237490" lvl="1">
                <a:lnSpc>
                  <a:spcPts val="2859"/>
                </a:lnSpc>
                <a:buFont typeface="Arial"/>
                <a:buChar char="•"/>
              </a:pPr>
              <a:r>
                <a:rPr lang="en-US" sz="2199">
                  <a:solidFill>
                    <a:srgbClr val="000000"/>
                  </a:solidFill>
                  <a:latin typeface="Garet"/>
                  <a:ea typeface="Garet"/>
                  <a:cs typeface="Garet"/>
                  <a:sym typeface="Garet"/>
                </a:rPr>
                <a:t>Lower bound = Q1 − 1.5 × IQR</a:t>
              </a:r>
            </a:p>
            <a:p>
              <a:pPr algn="l" marL="474979" indent="-237490" lvl="1">
                <a:lnSpc>
                  <a:spcPts val="2859"/>
                </a:lnSpc>
                <a:buFont typeface="Arial"/>
                <a:buChar char="•"/>
              </a:pPr>
              <a:r>
                <a:rPr lang="en-US" sz="2199">
                  <a:solidFill>
                    <a:srgbClr val="000000"/>
                  </a:solidFill>
                  <a:latin typeface="Garet"/>
                  <a:ea typeface="Garet"/>
                  <a:cs typeface="Garet"/>
                  <a:sym typeface="Garet"/>
                </a:rPr>
                <a:t>Upper bound = Q3 + 1.5 × IQR</a:t>
              </a:r>
            </a:p>
            <a:p>
              <a:pPr algn="l" marL="0" indent="0" lvl="0">
                <a:lnSpc>
                  <a:spcPts val="2859"/>
                </a:lnSpc>
                <a:spcBef>
                  <a:spcPct val="0"/>
                </a:spcBef>
              </a:pPr>
            </a:p>
          </p:txBody>
        </p:sp>
      </p:grpSp>
      <p:grpSp>
        <p:nvGrpSpPr>
          <p:cNvPr name="Group 11" id="11"/>
          <p:cNvGrpSpPr/>
          <p:nvPr/>
        </p:nvGrpSpPr>
        <p:grpSpPr>
          <a:xfrm rot="0">
            <a:off x="4993665" y="4712807"/>
            <a:ext cx="3057801" cy="1857477"/>
            <a:chOff x="0" y="0"/>
            <a:chExt cx="4077068" cy="2476636"/>
          </a:xfrm>
        </p:grpSpPr>
        <p:sp>
          <p:nvSpPr>
            <p:cNvPr name="TextBox 12" id="12"/>
            <p:cNvSpPr txBox="true"/>
            <p:nvPr/>
          </p:nvSpPr>
          <p:spPr>
            <a:xfrm rot="0">
              <a:off x="0" y="-19050"/>
              <a:ext cx="4077068" cy="946997"/>
            </a:xfrm>
            <a:prstGeom prst="rect">
              <a:avLst/>
            </a:prstGeom>
          </p:spPr>
          <p:txBody>
            <a:bodyPr anchor="t" rtlCol="false" tIns="0" lIns="0" bIns="0" rIns="0">
              <a:spAutoFit/>
            </a:bodyPr>
            <a:lstStyle/>
            <a:p>
              <a:pPr algn="l" marL="0" indent="0" lvl="0">
                <a:lnSpc>
                  <a:spcPts val="2859"/>
                </a:lnSpc>
                <a:spcBef>
                  <a:spcPct val="0"/>
                </a:spcBef>
              </a:pPr>
              <a:r>
                <a:rPr lang="en-US" b="true" sz="2199">
                  <a:solidFill>
                    <a:srgbClr val="000000"/>
                  </a:solidFill>
                  <a:latin typeface="Garet Bold"/>
                  <a:ea typeface="Garet Bold"/>
                  <a:cs typeface="Garet Bold"/>
                  <a:sym typeface="Garet Bold"/>
                </a:rPr>
                <a:t>Z-score (Standard Score) Method</a:t>
              </a:r>
            </a:p>
          </p:txBody>
        </p:sp>
        <p:sp>
          <p:nvSpPr>
            <p:cNvPr name="TextBox 13" id="13"/>
            <p:cNvSpPr txBox="true"/>
            <p:nvPr/>
          </p:nvSpPr>
          <p:spPr>
            <a:xfrm rot="0">
              <a:off x="0" y="1047039"/>
              <a:ext cx="4077068" cy="1429597"/>
            </a:xfrm>
            <a:prstGeom prst="rect">
              <a:avLst/>
            </a:prstGeom>
          </p:spPr>
          <p:txBody>
            <a:bodyPr anchor="t" rtlCol="false" tIns="0" lIns="0" bIns="0" rIns="0">
              <a:spAutoFit/>
            </a:bodyPr>
            <a:lstStyle/>
            <a:p>
              <a:pPr algn="l" marL="0" indent="0" lvl="0">
                <a:lnSpc>
                  <a:spcPts val="2859"/>
                </a:lnSpc>
                <a:spcBef>
                  <a:spcPct val="0"/>
                </a:spcBef>
              </a:pPr>
              <a:r>
                <a:rPr lang="en-US" sz="2199">
                  <a:solidFill>
                    <a:srgbClr val="000000"/>
                  </a:solidFill>
                  <a:latin typeface="Garet"/>
                  <a:ea typeface="Garet"/>
                  <a:cs typeface="Garet"/>
                  <a:sym typeface="Garet"/>
                </a:rPr>
                <a:t>Flags values where |z| = |(x − μ)/σ| &gt; 3 (or sometimes &gt; 2.5)</a:t>
              </a:r>
            </a:p>
          </p:txBody>
        </p:sp>
      </p:grpSp>
      <p:grpSp>
        <p:nvGrpSpPr>
          <p:cNvPr name="Group 14" id="14"/>
          <p:cNvGrpSpPr/>
          <p:nvPr/>
        </p:nvGrpSpPr>
        <p:grpSpPr>
          <a:xfrm rot="0">
            <a:off x="8731083" y="4666876"/>
            <a:ext cx="5149798" cy="2581377"/>
            <a:chOff x="0" y="0"/>
            <a:chExt cx="6866398" cy="3441836"/>
          </a:xfrm>
        </p:grpSpPr>
        <p:sp>
          <p:nvSpPr>
            <p:cNvPr name="TextBox 15" id="15"/>
            <p:cNvSpPr txBox="true"/>
            <p:nvPr/>
          </p:nvSpPr>
          <p:spPr>
            <a:xfrm rot="0">
              <a:off x="0" y="-19050"/>
              <a:ext cx="6866398" cy="464397"/>
            </a:xfrm>
            <a:prstGeom prst="rect">
              <a:avLst/>
            </a:prstGeom>
          </p:spPr>
          <p:txBody>
            <a:bodyPr anchor="t" rtlCol="false" tIns="0" lIns="0" bIns="0" rIns="0">
              <a:spAutoFit/>
            </a:bodyPr>
            <a:lstStyle/>
            <a:p>
              <a:pPr algn="ctr" marL="0" indent="0" lvl="0">
                <a:lnSpc>
                  <a:spcPts val="2859"/>
                </a:lnSpc>
                <a:spcBef>
                  <a:spcPct val="0"/>
                </a:spcBef>
              </a:pPr>
              <a:r>
                <a:rPr lang="en-US" b="true" sz="2199">
                  <a:solidFill>
                    <a:srgbClr val="000000"/>
                  </a:solidFill>
                  <a:latin typeface="Garet Bold"/>
                  <a:ea typeface="Garet Bold"/>
                  <a:cs typeface="Garet Bold"/>
                  <a:sym typeface="Garet Bold"/>
                </a:rPr>
                <a:t>Visual Methods</a:t>
              </a:r>
            </a:p>
          </p:txBody>
        </p:sp>
        <p:sp>
          <p:nvSpPr>
            <p:cNvPr name="TextBox 16" id="16"/>
            <p:cNvSpPr txBox="true"/>
            <p:nvPr/>
          </p:nvSpPr>
          <p:spPr>
            <a:xfrm rot="0">
              <a:off x="0" y="564439"/>
              <a:ext cx="6866398" cy="2877397"/>
            </a:xfrm>
            <a:prstGeom prst="rect">
              <a:avLst/>
            </a:prstGeom>
          </p:spPr>
          <p:txBody>
            <a:bodyPr anchor="t" rtlCol="false" tIns="0" lIns="0" bIns="0" rIns="0">
              <a:spAutoFit/>
            </a:bodyPr>
            <a:lstStyle/>
            <a:p>
              <a:pPr algn="l" marL="474979" indent="-237490" lvl="1">
                <a:lnSpc>
                  <a:spcPts val="2859"/>
                </a:lnSpc>
                <a:buFont typeface="Arial"/>
                <a:buChar char="•"/>
              </a:pPr>
              <a:r>
                <a:rPr lang="en-US" sz="2199">
                  <a:solidFill>
                    <a:srgbClr val="000000"/>
                  </a:solidFill>
                  <a:latin typeface="Garet"/>
                  <a:ea typeface="Garet"/>
                  <a:cs typeface="Garet"/>
                  <a:sym typeface="Garet"/>
                </a:rPr>
                <a:t>Boxplots: Directly visualize the IQR bounds and flagged points.</a:t>
              </a:r>
            </a:p>
            <a:p>
              <a:pPr algn="l" marL="474979" indent="-237490" lvl="1">
                <a:lnSpc>
                  <a:spcPts val="2859"/>
                </a:lnSpc>
                <a:spcBef>
                  <a:spcPct val="0"/>
                </a:spcBef>
                <a:buFont typeface="Arial"/>
                <a:buChar char="•"/>
              </a:pPr>
              <a:r>
                <a:rPr lang="en-US" sz="2199">
                  <a:solidFill>
                    <a:srgbClr val="000000"/>
                  </a:solidFill>
                  <a:latin typeface="Garet"/>
                  <a:ea typeface="Garet"/>
                  <a:cs typeface="Garet"/>
                  <a:sym typeface="Garet"/>
                </a:rPr>
                <a:t>Histograms and scatter plots: Help distinguish genuine extremes from errors.</a:t>
              </a:r>
            </a:p>
            <a:p>
              <a:pPr algn="l" marL="0" indent="0" lvl="0">
                <a:lnSpc>
                  <a:spcPts val="2859"/>
                </a:lnSpc>
                <a:spcBef>
                  <a:spcPct val="0"/>
                </a:spcBef>
              </a:pPr>
            </a:p>
          </p:txBody>
        </p:sp>
      </p:grpSp>
      <p:grpSp>
        <p:nvGrpSpPr>
          <p:cNvPr name="Group 17" id="17"/>
          <p:cNvGrpSpPr/>
          <p:nvPr/>
        </p:nvGrpSpPr>
        <p:grpSpPr>
          <a:xfrm rot="0">
            <a:off x="14131873" y="4701943"/>
            <a:ext cx="4123962" cy="3667227"/>
            <a:chOff x="0" y="0"/>
            <a:chExt cx="5498615" cy="4889636"/>
          </a:xfrm>
        </p:grpSpPr>
        <p:sp>
          <p:nvSpPr>
            <p:cNvPr name="TextBox 18" id="18"/>
            <p:cNvSpPr txBox="true"/>
            <p:nvPr/>
          </p:nvSpPr>
          <p:spPr>
            <a:xfrm rot="0">
              <a:off x="0" y="-19050"/>
              <a:ext cx="5498615" cy="946997"/>
            </a:xfrm>
            <a:prstGeom prst="rect">
              <a:avLst/>
            </a:prstGeom>
          </p:spPr>
          <p:txBody>
            <a:bodyPr anchor="t" rtlCol="false" tIns="0" lIns="0" bIns="0" rIns="0">
              <a:spAutoFit/>
            </a:bodyPr>
            <a:lstStyle/>
            <a:p>
              <a:pPr algn="l" marL="0" indent="0" lvl="0">
                <a:lnSpc>
                  <a:spcPts val="2859"/>
                </a:lnSpc>
                <a:spcBef>
                  <a:spcPct val="0"/>
                </a:spcBef>
              </a:pPr>
              <a:r>
                <a:rPr lang="en-US" b="true" sz="2199">
                  <a:solidFill>
                    <a:srgbClr val="000000"/>
                  </a:solidFill>
                  <a:latin typeface="Garet Bold"/>
                  <a:ea typeface="Garet Bold"/>
                  <a:cs typeface="Garet Bold"/>
                  <a:sym typeface="Garet Bold"/>
                </a:rPr>
                <a:t>Domain-Knowledge-Based Detection</a:t>
              </a:r>
            </a:p>
          </p:txBody>
        </p:sp>
        <p:sp>
          <p:nvSpPr>
            <p:cNvPr name="TextBox 19" id="19"/>
            <p:cNvSpPr txBox="true"/>
            <p:nvPr/>
          </p:nvSpPr>
          <p:spPr>
            <a:xfrm rot="0">
              <a:off x="0" y="1047039"/>
              <a:ext cx="5498615" cy="3842597"/>
            </a:xfrm>
            <a:prstGeom prst="rect">
              <a:avLst/>
            </a:prstGeom>
          </p:spPr>
          <p:txBody>
            <a:bodyPr anchor="t" rtlCol="false" tIns="0" lIns="0" bIns="0" rIns="0">
              <a:spAutoFit/>
            </a:bodyPr>
            <a:lstStyle/>
            <a:p>
              <a:pPr algn="l" marL="474979" indent="-237490" lvl="1">
                <a:lnSpc>
                  <a:spcPts val="2859"/>
                </a:lnSpc>
                <a:spcBef>
                  <a:spcPct val="0"/>
                </a:spcBef>
                <a:buFont typeface="Arial"/>
                <a:buChar char="•"/>
              </a:pPr>
              <a:r>
                <a:rPr lang="en-US" sz="2199">
                  <a:solidFill>
                    <a:srgbClr val="000000"/>
                  </a:solidFill>
                  <a:latin typeface="Garet"/>
                  <a:ea typeface="Garet"/>
                  <a:cs typeface="Garet"/>
                  <a:sym typeface="Garet"/>
                </a:rPr>
                <a:t>Example: Studying &gt; 35 hours/week on a sustained basis is physiologically unrealistic for most students → likely error or exaggeration.</a:t>
              </a:r>
            </a:p>
            <a:p>
              <a:pPr algn="l" marL="0" indent="0" lvl="0">
                <a:lnSpc>
                  <a:spcPts val="2859"/>
                </a:lnSpc>
                <a:spcBef>
                  <a:spcPct val="0"/>
                </a:spcBef>
              </a:pPr>
            </a:p>
          </p:txBody>
        </p:sp>
      </p:grpSp>
      <p:sp>
        <p:nvSpPr>
          <p:cNvPr name="Freeform 20" id="20"/>
          <p:cNvSpPr/>
          <p:nvPr/>
        </p:nvSpPr>
        <p:spPr>
          <a:xfrm flipH="false" flipV="false" rot="0">
            <a:off x="1028702" y="3980884"/>
            <a:ext cx="501984" cy="501984"/>
          </a:xfrm>
          <a:custGeom>
            <a:avLst/>
            <a:gdLst/>
            <a:ahLst/>
            <a:cxnLst/>
            <a:rect r="r" b="b" t="t" l="l"/>
            <a:pathLst>
              <a:path h="501984" w="501984">
                <a:moveTo>
                  <a:pt x="0" y="0"/>
                </a:moveTo>
                <a:lnTo>
                  <a:pt x="501985" y="0"/>
                </a:lnTo>
                <a:lnTo>
                  <a:pt x="501985" y="501984"/>
                </a:lnTo>
                <a:lnTo>
                  <a:pt x="0" y="5019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1" id="21"/>
          <p:cNvSpPr/>
          <p:nvPr/>
        </p:nvSpPr>
        <p:spPr>
          <a:xfrm flipH="false" flipV="false" rot="0">
            <a:off x="6271573" y="3980884"/>
            <a:ext cx="501984" cy="501984"/>
          </a:xfrm>
          <a:custGeom>
            <a:avLst/>
            <a:gdLst/>
            <a:ahLst/>
            <a:cxnLst/>
            <a:rect r="r" b="b" t="t" l="l"/>
            <a:pathLst>
              <a:path h="501984" w="501984">
                <a:moveTo>
                  <a:pt x="0" y="0"/>
                </a:moveTo>
                <a:lnTo>
                  <a:pt x="501985" y="0"/>
                </a:lnTo>
                <a:lnTo>
                  <a:pt x="501985" y="501984"/>
                </a:lnTo>
                <a:lnTo>
                  <a:pt x="0" y="5019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2" id="22"/>
          <p:cNvSpPr/>
          <p:nvPr/>
        </p:nvSpPr>
        <p:spPr>
          <a:xfrm flipH="false" flipV="false" rot="0">
            <a:off x="11054990" y="3993442"/>
            <a:ext cx="501984" cy="501984"/>
          </a:xfrm>
          <a:custGeom>
            <a:avLst/>
            <a:gdLst/>
            <a:ahLst/>
            <a:cxnLst/>
            <a:rect r="r" b="b" t="t" l="l"/>
            <a:pathLst>
              <a:path h="501984" w="501984">
                <a:moveTo>
                  <a:pt x="0" y="0"/>
                </a:moveTo>
                <a:lnTo>
                  <a:pt x="501984" y="0"/>
                </a:lnTo>
                <a:lnTo>
                  <a:pt x="501984" y="501984"/>
                </a:lnTo>
                <a:lnTo>
                  <a:pt x="0" y="5019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3" id="23"/>
          <p:cNvSpPr/>
          <p:nvPr/>
        </p:nvSpPr>
        <p:spPr>
          <a:xfrm flipH="false" flipV="false" rot="0">
            <a:off x="16757316" y="3980884"/>
            <a:ext cx="501984" cy="501984"/>
          </a:xfrm>
          <a:custGeom>
            <a:avLst/>
            <a:gdLst/>
            <a:ahLst/>
            <a:cxnLst/>
            <a:rect r="r" b="b" t="t" l="l"/>
            <a:pathLst>
              <a:path h="501984" w="501984">
                <a:moveTo>
                  <a:pt x="0" y="0"/>
                </a:moveTo>
                <a:lnTo>
                  <a:pt x="501984" y="0"/>
                </a:lnTo>
                <a:lnTo>
                  <a:pt x="501984" y="501984"/>
                </a:lnTo>
                <a:lnTo>
                  <a:pt x="0" y="5019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4" id="24"/>
          <p:cNvSpPr txBox="true"/>
          <p:nvPr/>
        </p:nvSpPr>
        <p:spPr>
          <a:xfrm rot="0">
            <a:off x="5741194" y="3417059"/>
            <a:ext cx="6481762" cy="406400"/>
          </a:xfrm>
          <a:prstGeom prst="rect">
            <a:avLst/>
          </a:prstGeom>
        </p:spPr>
        <p:txBody>
          <a:bodyPr anchor="t" rtlCol="false" tIns="0" lIns="0" bIns="0" rIns="0">
            <a:spAutoFit/>
          </a:bodyPr>
          <a:lstStyle/>
          <a:p>
            <a:pPr algn="ctr">
              <a:lnSpc>
                <a:spcPts val="3249"/>
              </a:lnSpc>
              <a:spcBef>
                <a:spcPct val="0"/>
              </a:spcBef>
            </a:pPr>
            <a:r>
              <a:rPr lang="en-US" b="true" sz="2499">
                <a:solidFill>
                  <a:srgbClr val="000000"/>
                </a:solidFill>
                <a:latin typeface="Garet Bold"/>
                <a:ea typeface="Garet Bold"/>
                <a:cs typeface="Garet Bold"/>
                <a:sym typeface="Garet Bold"/>
              </a:rPr>
              <a:t>Common Outlier Detection Techniques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Freeform 3" id="3"/>
          <p:cNvSpPr/>
          <p:nvPr/>
        </p:nvSpPr>
        <p:spPr>
          <a:xfrm flipH="false" flipV="false" rot="0">
            <a:off x="1530131" y="1643655"/>
            <a:ext cx="7613869" cy="4646352"/>
          </a:xfrm>
          <a:custGeom>
            <a:avLst/>
            <a:gdLst/>
            <a:ahLst/>
            <a:cxnLst/>
            <a:rect r="r" b="b" t="t" l="l"/>
            <a:pathLst>
              <a:path h="4646352" w="7613869">
                <a:moveTo>
                  <a:pt x="0" y="0"/>
                </a:moveTo>
                <a:lnTo>
                  <a:pt x="7613869" y="0"/>
                </a:lnTo>
                <a:lnTo>
                  <a:pt x="7613869" y="4646351"/>
                </a:lnTo>
                <a:lnTo>
                  <a:pt x="0" y="4646351"/>
                </a:lnTo>
                <a:lnTo>
                  <a:pt x="0" y="0"/>
                </a:lnTo>
                <a:close/>
              </a:path>
            </a:pathLst>
          </a:custGeom>
          <a:blipFill>
            <a:blip r:embed="rId3"/>
            <a:stretch>
              <a:fillRect l="0" t="0" r="0" b="0"/>
            </a:stretch>
          </a:blipFill>
        </p:spPr>
      </p:sp>
      <p:sp>
        <p:nvSpPr>
          <p:cNvPr name="Freeform 4" id="4"/>
          <p:cNvSpPr/>
          <p:nvPr/>
        </p:nvSpPr>
        <p:spPr>
          <a:xfrm flipH="false" flipV="false" rot="0">
            <a:off x="9144000" y="1643655"/>
            <a:ext cx="7613869" cy="4646352"/>
          </a:xfrm>
          <a:custGeom>
            <a:avLst/>
            <a:gdLst/>
            <a:ahLst/>
            <a:cxnLst/>
            <a:rect r="r" b="b" t="t" l="l"/>
            <a:pathLst>
              <a:path h="4646352" w="7613869">
                <a:moveTo>
                  <a:pt x="0" y="0"/>
                </a:moveTo>
                <a:lnTo>
                  <a:pt x="7613869" y="0"/>
                </a:lnTo>
                <a:lnTo>
                  <a:pt x="7613869" y="4646351"/>
                </a:lnTo>
                <a:lnTo>
                  <a:pt x="0" y="4646351"/>
                </a:lnTo>
                <a:lnTo>
                  <a:pt x="0" y="0"/>
                </a:lnTo>
                <a:close/>
              </a:path>
            </a:pathLst>
          </a:custGeom>
          <a:blipFill>
            <a:blip r:embed="rId4"/>
            <a:stretch>
              <a:fillRect l="0" t="0" r="0" b="0"/>
            </a:stretch>
          </a:blipFill>
        </p:spPr>
      </p:sp>
      <p:sp>
        <p:nvSpPr>
          <p:cNvPr name="TextBox 5" id="5"/>
          <p:cNvSpPr txBox="true"/>
          <p:nvPr/>
        </p:nvSpPr>
        <p:spPr>
          <a:xfrm rot="0">
            <a:off x="1028700" y="450532"/>
            <a:ext cx="16230600" cy="1108710"/>
          </a:xfrm>
          <a:prstGeom prst="rect">
            <a:avLst/>
          </a:prstGeom>
        </p:spPr>
        <p:txBody>
          <a:bodyPr anchor="t" rtlCol="false" tIns="0" lIns="0" bIns="0" rIns="0">
            <a:spAutoFit/>
          </a:bodyPr>
          <a:lstStyle/>
          <a:p>
            <a:pPr algn="l">
              <a:lnSpc>
                <a:spcPts val="2939"/>
              </a:lnSpc>
              <a:spcBef>
                <a:spcPct val="0"/>
              </a:spcBef>
            </a:pPr>
            <a:r>
              <a:rPr lang="en-US" sz="2099">
                <a:solidFill>
                  <a:srgbClr val="000000"/>
                </a:solidFill>
                <a:latin typeface="Garet"/>
                <a:ea typeface="Garet"/>
                <a:cs typeface="Garet"/>
                <a:sym typeface="Garet"/>
              </a:rPr>
              <a:t>This </a:t>
            </a:r>
            <a:r>
              <a:rPr lang="en-US" sz="2099">
                <a:solidFill>
                  <a:srgbClr val="000000"/>
                </a:solidFill>
                <a:latin typeface="Garet"/>
                <a:ea typeface="Garet"/>
                <a:cs typeface="Garet"/>
                <a:sym typeface="Garet"/>
              </a:rPr>
              <a:t>section details the results of applying the Interquartile Range (IQR) method to detect outliers in Exam Scores, Hours Studied, and Tutoring Sessions. The analysis is supported by box plot visualizations and a table that characterizes the identified anomalies for each variable.</a:t>
            </a:r>
          </a:p>
        </p:txBody>
      </p:sp>
      <p:sp>
        <p:nvSpPr>
          <p:cNvPr name="Freeform 6" id="6"/>
          <p:cNvSpPr/>
          <p:nvPr/>
        </p:nvSpPr>
        <p:spPr>
          <a:xfrm flipH="false" flipV="false" rot="0">
            <a:off x="5869110" y="6290006"/>
            <a:ext cx="6549781" cy="3996994"/>
          </a:xfrm>
          <a:custGeom>
            <a:avLst/>
            <a:gdLst/>
            <a:ahLst/>
            <a:cxnLst/>
            <a:rect r="r" b="b" t="t" l="l"/>
            <a:pathLst>
              <a:path h="3996994" w="6549781">
                <a:moveTo>
                  <a:pt x="0" y="0"/>
                </a:moveTo>
                <a:lnTo>
                  <a:pt x="6549780" y="0"/>
                </a:lnTo>
                <a:lnTo>
                  <a:pt x="6549780" y="3996994"/>
                </a:lnTo>
                <a:lnTo>
                  <a:pt x="0" y="3996994"/>
                </a:lnTo>
                <a:lnTo>
                  <a:pt x="0" y="0"/>
                </a:lnTo>
                <a:close/>
              </a:path>
            </a:pathLst>
          </a:custGeom>
          <a:blipFill>
            <a:blip r:embed="rId5"/>
            <a:stretch>
              <a:fillRect l="0" t="0" r="0" b="0"/>
            </a:stretch>
          </a:blipFill>
        </p:spPr>
      </p:sp>
      <p:sp>
        <p:nvSpPr>
          <p:cNvPr name="Freeform 7" id="7"/>
          <p:cNvSpPr/>
          <p:nvPr/>
        </p:nvSpPr>
        <p:spPr>
          <a:xfrm flipH="false" flipV="false" rot="2620756">
            <a:off x="-1588871" y="7939996"/>
            <a:ext cx="5235142" cy="2636608"/>
          </a:xfrm>
          <a:custGeom>
            <a:avLst/>
            <a:gdLst/>
            <a:ahLst/>
            <a:cxnLst/>
            <a:rect r="r" b="b" t="t" l="l"/>
            <a:pathLst>
              <a:path h="2636608" w="5235142">
                <a:moveTo>
                  <a:pt x="0" y="0"/>
                </a:moveTo>
                <a:lnTo>
                  <a:pt x="5235142" y="0"/>
                </a:lnTo>
                <a:lnTo>
                  <a:pt x="5235142" y="2636608"/>
                </a:lnTo>
                <a:lnTo>
                  <a:pt x="0" y="26366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graphicFrame>
        <p:nvGraphicFramePr>
          <p:cNvPr name="Object 3" id="3"/>
          <p:cNvGraphicFramePr/>
          <p:nvPr/>
        </p:nvGraphicFramePr>
        <p:xfrm>
          <a:off x="1028700" y="2049870"/>
          <a:ext cx="8915400" cy="5181362"/>
        </p:xfrm>
        <a:graphic>
          <a:graphicData uri="http://schemas.openxmlformats.org/presentationml/2006/ole">
            <p:oleObj imgW="10693400" imgH="6959600" r:id="rId4" progId="Excel.Sheet.12" name="Worksheet">
              <p:embed/>
              <p:pic>
                <p:nvPicPr>
                  <p:cNvPr name="" id="0"/>
                  <p:cNvPicPr/>
                  <p:nvPr/>
                </p:nvPicPr>
                <p:blipFill>
                  <a:blip r:embed="rId3"/>
                  <a:stretch>
                    <a:fillRect/>
                  </a:stretch>
                </p:blipFill>
                <p:spPr>
                  <a:xfrm>
                    <a:off x="1270000" y="1270000"/>
                    <a:ext cx="1270000" cy="1270000"/>
                  </a:xfrm>
                  <a:prstGeom prst="rect"/>
                </p:spPr>
              </p:pic>
            </p:oleObj>
          </a:graphicData>
        </a:graphic>
      </p:graphicFrame>
      <p:sp>
        <p:nvSpPr>
          <p:cNvPr name="TextBox 4" id="4"/>
          <p:cNvSpPr txBox="true"/>
          <p:nvPr/>
        </p:nvSpPr>
        <p:spPr>
          <a:xfrm rot="0">
            <a:off x="5542303" y="1123950"/>
            <a:ext cx="7203393" cy="785704"/>
          </a:xfrm>
          <a:prstGeom prst="rect">
            <a:avLst/>
          </a:prstGeom>
        </p:spPr>
        <p:txBody>
          <a:bodyPr anchor="t" rtlCol="false" tIns="0" lIns="0" bIns="0" rIns="0">
            <a:spAutoFit/>
          </a:bodyPr>
          <a:lstStyle/>
          <a:p>
            <a:pPr algn="ctr">
              <a:lnSpc>
                <a:spcPts val="5808"/>
              </a:lnSpc>
            </a:pPr>
            <a:r>
              <a:rPr lang="en-US" sz="5808" spc="-458">
                <a:solidFill>
                  <a:srgbClr val="000000"/>
                </a:solidFill>
                <a:latin typeface="Archivo Black"/>
                <a:ea typeface="Archivo Black"/>
                <a:cs typeface="Archivo Black"/>
                <a:sym typeface="Archivo Black"/>
              </a:rPr>
              <a:t>Handling Outliers</a:t>
            </a:r>
          </a:p>
        </p:txBody>
      </p:sp>
      <p:sp>
        <p:nvSpPr>
          <p:cNvPr name="Freeform 5" id="5"/>
          <p:cNvSpPr/>
          <p:nvPr/>
        </p:nvSpPr>
        <p:spPr>
          <a:xfrm flipH="false" flipV="false" rot="5400000">
            <a:off x="15516453" y="809283"/>
            <a:ext cx="1523430" cy="1962264"/>
          </a:xfrm>
          <a:custGeom>
            <a:avLst/>
            <a:gdLst/>
            <a:ahLst/>
            <a:cxnLst/>
            <a:rect r="r" b="b" t="t" l="l"/>
            <a:pathLst>
              <a:path h="1962264" w="1523430">
                <a:moveTo>
                  <a:pt x="0" y="0"/>
                </a:moveTo>
                <a:lnTo>
                  <a:pt x="1523430" y="0"/>
                </a:lnTo>
                <a:lnTo>
                  <a:pt x="1523430" y="1962264"/>
                </a:lnTo>
                <a:lnTo>
                  <a:pt x="0" y="19622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Freeform 3" id="3"/>
          <p:cNvSpPr/>
          <p:nvPr/>
        </p:nvSpPr>
        <p:spPr>
          <a:xfrm flipH="false" flipV="false" rot="0">
            <a:off x="9291437" y="1028700"/>
            <a:ext cx="7967863" cy="6498330"/>
          </a:xfrm>
          <a:custGeom>
            <a:avLst/>
            <a:gdLst/>
            <a:ahLst/>
            <a:cxnLst/>
            <a:rect r="r" b="b" t="t" l="l"/>
            <a:pathLst>
              <a:path h="6498330" w="7967863">
                <a:moveTo>
                  <a:pt x="0" y="0"/>
                </a:moveTo>
                <a:lnTo>
                  <a:pt x="7967863" y="0"/>
                </a:lnTo>
                <a:lnTo>
                  <a:pt x="7967863" y="6498330"/>
                </a:lnTo>
                <a:lnTo>
                  <a:pt x="0" y="6498330"/>
                </a:lnTo>
                <a:lnTo>
                  <a:pt x="0" y="0"/>
                </a:lnTo>
                <a:close/>
              </a:path>
            </a:pathLst>
          </a:custGeom>
          <a:blipFill>
            <a:blip r:embed="rId3"/>
            <a:stretch>
              <a:fillRect l="0" t="0" r="0" b="-1203"/>
            </a:stretch>
          </a:blipFill>
        </p:spPr>
      </p:sp>
      <p:sp>
        <p:nvSpPr>
          <p:cNvPr name="TextBox 4" id="4"/>
          <p:cNvSpPr txBox="true"/>
          <p:nvPr/>
        </p:nvSpPr>
        <p:spPr>
          <a:xfrm rot="0">
            <a:off x="1028700" y="1009650"/>
            <a:ext cx="8110279" cy="2961640"/>
          </a:xfrm>
          <a:prstGeom prst="rect">
            <a:avLst/>
          </a:prstGeom>
        </p:spPr>
        <p:txBody>
          <a:bodyPr anchor="t" rtlCol="false" tIns="0" lIns="0" bIns="0" rIns="0">
            <a:spAutoFit/>
          </a:bodyPr>
          <a:lstStyle/>
          <a:p>
            <a:pPr algn="l">
              <a:lnSpc>
                <a:spcPts val="2989"/>
              </a:lnSpc>
              <a:spcBef>
                <a:spcPct val="0"/>
              </a:spcBef>
            </a:pPr>
            <a:r>
              <a:rPr lang="en-US" sz="2299">
                <a:solidFill>
                  <a:srgbClr val="000000"/>
                </a:solidFill>
                <a:latin typeface="Garet"/>
                <a:ea typeface="Garet"/>
                <a:cs typeface="Garet"/>
                <a:sym typeface="Garet"/>
              </a:rPr>
              <a:t>In order to handle the outliers in our report, we will calculate the Interquartile Range (IQR) boundaries for 'Exam_Score', 'Hours_Studied', and 'Tutoring_Sessions'. Outliers exceeding these bounds will be replaced by the nearest boundary value. This creates new, capped columns (e.g., Exam_Score_CAPPED), limiting the statistical influence of the extremes while keeping all data points.</a:t>
            </a:r>
          </a:p>
        </p:txBody>
      </p:sp>
      <p:sp>
        <p:nvSpPr>
          <p:cNvPr name="TextBox 5" id="5"/>
          <p:cNvSpPr txBox="true"/>
          <p:nvPr/>
        </p:nvSpPr>
        <p:spPr>
          <a:xfrm rot="0">
            <a:off x="1028700" y="4151995"/>
            <a:ext cx="8115300" cy="3248660"/>
          </a:xfrm>
          <a:prstGeom prst="rect">
            <a:avLst/>
          </a:prstGeom>
        </p:spPr>
        <p:txBody>
          <a:bodyPr anchor="t" rtlCol="false" tIns="0" lIns="0" bIns="0" rIns="0">
            <a:spAutoFit/>
          </a:bodyPr>
          <a:lstStyle/>
          <a:p>
            <a:pPr algn="l" marL="474979" indent="-237490" lvl="1">
              <a:lnSpc>
                <a:spcPts val="2859"/>
              </a:lnSpc>
              <a:buFont typeface="Arial"/>
              <a:buChar char="•"/>
            </a:pPr>
            <a:r>
              <a:rPr lang="en-US" b="true" sz="2199">
                <a:solidFill>
                  <a:srgbClr val="000000"/>
                </a:solidFill>
                <a:latin typeface="Garet Bold"/>
                <a:ea typeface="Garet Bold"/>
                <a:cs typeface="Garet Bold"/>
                <a:sym typeface="Garet Bold"/>
              </a:rPr>
              <a:t>Exam_Score:</a:t>
            </a:r>
            <a:r>
              <a:rPr lang="en-US" sz="2199">
                <a:solidFill>
                  <a:srgbClr val="000000"/>
                </a:solidFill>
                <a:latin typeface="Garet"/>
                <a:ea typeface="Garet"/>
                <a:cs typeface="Garet"/>
                <a:sym typeface="Garet"/>
              </a:rPr>
              <a:t> Originally had scores up to 101. We capped the upper limit at 75 (all scores &gt; 75 were set to 75). → Maximum after capping = 75 (instead of 101).</a:t>
            </a:r>
          </a:p>
          <a:p>
            <a:pPr algn="l" marL="474979" indent="-237490" lvl="1">
              <a:lnSpc>
                <a:spcPts val="2859"/>
              </a:lnSpc>
              <a:buFont typeface="Arial"/>
              <a:buChar char="•"/>
            </a:pPr>
            <a:r>
              <a:rPr lang="en-US" b="true" sz="2199">
                <a:solidFill>
                  <a:srgbClr val="000000"/>
                </a:solidFill>
                <a:latin typeface="Garet Bold"/>
                <a:ea typeface="Garet Bold"/>
                <a:cs typeface="Garet Bold"/>
                <a:sym typeface="Garet Bold"/>
              </a:rPr>
              <a:t>Hours_Studied:</a:t>
            </a:r>
            <a:r>
              <a:rPr lang="en-US" sz="2199">
                <a:solidFill>
                  <a:srgbClr val="000000"/>
                </a:solidFill>
                <a:latin typeface="Garet"/>
                <a:ea typeface="Garet"/>
                <a:cs typeface="Garet"/>
                <a:sym typeface="Garet"/>
              </a:rPr>
              <a:t> Originally had unrealistic values up to 44. We capped at 36 hours/week. → Maximum after capping = 36 (instead of 44).</a:t>
            </a:r>
          </a:p>
          <a:p>
            <a:pPr algn="l" marL="474979" indent="-237490" lvl="1">
              <a:lnSpc>
                <a:spcPts val="2859"/>
              </a:lnSpc>
              <a:buFont typeface="Arial"/>
              <a:buChar char="•"/>
            </a:pPr>
            <a:r>
              <a:rPr lang="en-US" b="true" sz="2199">
                <a:solidFill>
                  <a:srgbClr val="000000"/>
                </a:solidFill>
                <a:latin typeface="Garet Bold"/>
                <a:ea typeface="Garet Bold"/>
                <a:cs typeface="Garet Bold"/>
                <a:sym typeface="Garet Bold"/>
              </a:rPr>
              <a:t>Tutoring_Sessions:</a:t>
            </a:r>
            <a:r>
              <a:rPr lang="en-US" sz="2199">
                <a:solidFill>
                  <a:srgbClr val="000000"/>
                </a:solidFill>
                <a:latin typeface="Garet"/>
                <a:ea typeface="Garet"/>
                <a:cs typeface="Garet"/>
                <a:sym typeface="Garet"/>
              </a:rPr>
              <a:t> Originally up to 8–10 sessions. We capped at 3 sessions. → Maximum after capping = 3.0 (instead of 8+).</a:t>
            </a:r>
          </a:p>
        </p:txBody>
      </p:sp>
      <p:sp>
        <p:nvSpPr>
          <p:cNvPr name="Freeform 6" id="6"/>
          <p:cNvSpPr/>
          <p:nvPr/>
        </p:nvSpPr>
        <p:spPr>
          <a:xfrm flipH="false" flipV="false" rot="0">
            <a:off x="14648272" y="7999995"/>
            <a:ext cx="2611028" cy="1428944"/>
          </a:xfrm>
          <a:custGeom>
            <a:avLst/>
            <a:gdLst/>
            <a:ahLst/>
            <a:cxnLst/>
            <a:rect r="r" b="b" t="t" l="l"/>
            <a:pathLst>
              <a:path h="1428944" w="2611028">
                <a:moveTo>
                  <a:pt x="0" y="0"/>
                </a:moveTo>
                <a:lnTo>
                  <a:pt x="2611028" y="0"/>
                </a:lnTo>
                <a:lnTo>
                  <a:pt x="2611028" y="1428945"/>
                </a:lnTo>
                <a:lnTo>
                  <a:pt x="0" y="14289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2439199">
            <a:off x="-1882050" y="7792340"/>
            <a:ext cx="5821500" cy="2931919"/>
          </a:xfrm>
          <a:custGeom>
            <a:avLst/>
            <a:gdLst/>
            <a:ahLst/>
            <a:cxnLst/>
            <a:rect r="r" b="b" t="t" l="l"/>
            <a:pathLst>
              <a:path h="2931919" w="5821500">
                <a:moveTo>
                  <a:pt x="0" y="0"/>
                </a:moveTo>
                <a:lnTo>
                  <a:pt x="5821500" y="0"/>
                </a:lnTo>
                <a:lnTo>
                  <a:pt x="5821500" y="2931920"/>
                </a:lnTo>
                <a:lnTo>
                  <a:pt x="0" y="29319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TextBox 3" id="3"/>
          <p:cNvSpPr txBox="true"/>
          <p:nvPr/>
        </p:nvSpPr>
        <p:spPr>
          <a:xfrm rot="0">
            <a:off x="1916505" y="1247775"/>
            <a:ext cx="14454990" cy="662237"/>
          </a:xfrm>
          <a:prstGeom prst="rect">
            <a:avLst/>
          </a:prstGeom>
        </p:spPr>
        <p:txBody>
          <a:bodyPr anchor="t" rtlCol="false" tIns="0" lIns="0" bIns="0" rIns="0">
            <a:spAutoFit/>
          </a:bodyPr>
          <a:lstStyle/>
          <a:p>
            <a:pPr algn="l" marL="0" indent="0" lvl="0">
              <a:lnSpc>
                <a:spcPts val="4530"/>
              </a:lnSpc>
              <a:spcBef>
                <a:spcPct val="0"/>
              </a:spcBef>
            </a:pPr>
            <a:r>
              <a:rPr lang="en-US" sz="5808" spc="-458">
                <a:solidFill>
                  <a:srgbClr val="000000"/>
                </a:solidFill>
                <a:latin typeface="Archivo Black"/>
                <a:ea typeface="Archivo Black"/>
                <a:cs typeface="Archivo Black"/>
                <a:sym typeface="Archivo Black"/>
              </a:rPr>
              <a:t>Gen</a:t>
            </a:r>
            <a:r>
              <a:rPr lang="en-US" sz="5808" spc="-458" u="none">
                <a:solidFill>
                  <a:srgbClr val="000000"/>
                </a:solidFill>
                <a:latin typeface="Archivo Black"/>
                <a:ea typeface="Archivo Black"/>
                <a:cs typeface="Archivo Black"/>
                <a:sym typeface="Archivo Black"/>
              </a:rPr>
              <a:t>eral Observations About the Dataset</a:t>
            </a:r>
          </a:p>
        </p:txBody>
      </p:sp>
      <p:sp>
        <p:nvSpPr>
          <p:cNvPr name="TextBox 4" id="4"/>
          <p:cNvSpPr txBox="true"/>
          <p:nvPr/>
        </p:nvSpPr>
        <p:spPr>
          <a:xfrm rot="0">
            <a:off x="1028700" y="2115820"/>
            <a:ext cx="15342795" cy="2675255"/>
          </a:xfrm>
          <a:prstGeom prst="rect">
            <a:avLst/>
          </a:prstGeom>
        </p:spPr>
        <p:txBody>
          <a:bodyPr anchor="t" rtlCol="false" tIns="0" lIns="0" bIns="0" rIns="0">
            <a:spAutoFit/>
          </a:bodyPr>
          <a:lstStyle/>
          <a:p>
            <a:pPr algn="l" marL="474979" indent="-237490" lvl="1">
              <a:lnSpc>
                <a:spcPts val="2859"/>
              </a:lnSpc>
              <a:buAutoNum type="arabicPeriod" startAt="1"/>
            </a:pPr>
            <a:r>
              <a:rPr lang="en-US" sz="2199">
                <a:solidFill>
                  <a:srgbClr val="000000"/>
                </a:solidFill>
                <a:latin typeface="Garet"/>
                <a:ea typeface="Garet"/>
                <a:cs typeface="Garet"/>
                <a:sym typeface="Garet"/>
              </a:rPr>
              <a:t>Socio-economically diverse bu</a:t>
            </a:r>
            <a:r>
              <a:rPr lang="en-US" sz="2199">
                <a:solidFill>
                  <a:srgbClr val="000000"/>
                </a:solidFill>
                <a:latin typeface="Garet"/>
                <a:ea typeface="Garet"/>
                <a:cs typeface="Garet"/>
                <a:sym typeface="Garet"/>
              </a:rPr>
              <a:t>t</a:t>
            </a:r>
            <a:r>
              <a:rPr lang="en-US" sz="2199">
                <a:solidFill>
                  <a:srgbClr val="000000"/>
                </a:solidFill>
                <a:latin typeface="Garet"/>
                <a:ea typeface="Garet"/>
                <a:cs typeface="Garet"/>
                <a:sym typeface="Garet"/>
              </a:rPr>
              <a:t> not </a:t>
            </a:r>
            <a:r>
              <a:rPr lang="en-US" sz="2199">
                <a:solidFill>
                  <a:srgbClr val="000000"/>
                </a:solidFill>
                <a:latin typeface="Garet"/>
                <a:ea typeface="Garet"/>
                <a:cs typeface="Garet"/>
                <a:sym typeface="Garet"/>
              </a:rPr>
              <a:t>e</a:t>
            </a:r>
            <a:r>
              <a:rPr lang="en-US" sz="2199">
                <a:solidFill>
                  <a:srgbClr val="000000"/>
                </a:solidFill>
                <a:latin typeface="Garet"/>
                <a:ea typeface="Garet"/>
                <a:cs typeface="Garet"/>
                <a:sym typeface="Garet"/>
              </a:rPr>
              <a:t>x</a:t>
            </a:r>
            <a:r>
              <a:rPr lang="en-US" sz="2199">
                <a:solidFill>
                  <a:srgbClr val="000000"/>
                </a:solidFill>
                <a:latin typeface="Garet"/>
                <a:ea typeface="Garet"/>
                <a:cs typeface="Garet"/>
                <a:sym typeface="Garet"/>
              </a:rPr>
              <a:t>t</a:t>
            </a:r>
            <a:r>
              <a:rPr lang="en-US" sz="2199">
                <a:solidFill>
                  <a:srgbClr val="000000"/>
                </a:solidFill>
                <a:latin typeface="Garet"/>
                <a:ea typeface="Garet"/>
                <a:cs typeface="Garet"/>
                <a:sym typeface="Garet"/>
              </a:rPr>
              <a:t>remely</a:t>
            </a:r>
            <a:r>
              <a:rPr lang="en-US" sz="2199">
                <a:solidFill>
                  <a:srgbClr val="000000"/>
                </a:solidFill>
                <a:latin typeface="Garet"/>
                <a:ea typeface="Garet"/>
                <a:cs typeface="Garet"/>
                <a:sym typeface="Garet"/>
              </a:rPr>
              <a:t> </a:t>
            </a:r>
            <a:r>
              <a:rPr lang="en-US" sz="2199">
                <a:solidFill>
                  <a:srgbClr val="000000"/>
                </a:solidFill>
                <a:latin typeface="Garet"/>
                <a:ea typeface="Garet"/>
                <a:cs typeface="Garet"/>
                <a:sym typeface="Garet"/>
              </a:rPr>
              <a:t>d</a:t>
            </a:r>
            <a:r>
              <a:rPr lang="en-US" sz="2199">
                <a:solidFill>
                  <a:srgbClr val="000000"/>
                </a:solidFill>
                <a:latin typeface="Garet"/>
                <a:ea typeface="Garet"/>
                <a:cs typeface="Garet"/>
                <a:sym typeface="Garet"/>
              </a:rPr>
              <a:t>i</a:t>
            </a:r>
            <a:r>
              <a:rPr lang="en-US" sz="2199">
                <a:solidFill>
                  <a:srgbClr val="000000"/>
                </a:solidFill>
                <a:latin typeface="Garet"/>
                <a:ea typeface="Garet"/>
                <a:cs typeface="Garet"/>
                <a:sym typeface="Garet"/>
              </a:rPr>
              <a:t>sadvantag</a:t>
            </a:r>
            <a:r>
              <a:rPr lang="en-US" sz="2199">
                <a:solidFill>
                  <a:srgbClr val="000000"/>
                </a:solidFill>
                <a:latin typeface="Garet"/>
                <a:ea typeface="Garet"/>
                <a:cs typeface="Garet"/>
                <a:sym typeface="Garet"/>
              </a:rPr>
              <a:t>e</a:t>
            </a:r>
            <a:r>
              <a:rPr lang="en-US" sz="2199">
                <a:solidFill>
                  <a:srgbClr val="000000"/>
                </a:solidFill>
                <a:latin typeface="Garet"/>
                <a:ea typeface="Garet"/>
                <a:cs typeface="Garet"/>
                <a:sym typeface="Garet"/>
              </a:rPr>
              <a:t>d</a:t>
            </a:r>
          </a:p>
          <a:p>
            <a:pPr algn="l" marL="474979" indent="-237490" lvl="1">
              <a:lnSpc>
                <a:spcPts val="2859"/>
              </a:lnSpc>
              <a:buAutoNum type="arabicPeriod" startAt="1"/>
            </a:pPr>
            <a:r>
              <a:rPr lang="en-US" sz="2199">
                <a:solidFill>
                  <a:srgbClr val="000000"/>
                </a:solidFill>
                <a:latin typeface="Garet"/>
                <a:ea typeface="Garet"/>
                <a:cs typeface="Garet"/>
                <a:sym typeface="Garet"/>
              </a:rPr>
              <a:t>Very</a:t>
            </a:r>
            <a:r>
              <a:rPr lang="en-US" sz="2199">
                <a:solidFill>
                  <a:srgbClr val="000000"/>
                </a:solidFill>
                <a:latin typeface="Garet"/>
                <a:ea typeface="Garet"/>
                <a:cs typeface="Garet"/>
                <a:sym typeface="Garet"/>
              </a:rPr>
              <a:t> </a:t>
            </a:r>
            <a:r>
              <a:rPr lang="en-US" sz="2199">
                <a:solidFill>
                  <a:srgbClr val="000000"/>
                </a:solidFill>
                <a:latin typeface="Garet"/>
                <a:ea typeface="Garet"/>
                <a:cs typeface="Garet"/>
                <a:sym typeface="Garet"/>
              </a:rPr>
              <a:t>high attendance</a:t>
            </a:r>
            <a:r>
              <a:rPr lang="en-US" sz="2199">
                <a:solidFill>
                  <a:srgbClr val="000000"/>
                </a:solidFill>
                <a:latin typeface="Garet"/>
                <a:ea typeface="Garet"/>
                <a:cs typeface="Garet"/>
                <a:sym typeface="Garet"/>
              </a:rPr>
              <a:t> </a:t>
            </a:r>
            <a:r>
              <a:rPr lang="en-US" sz="2199">
                <a:solidFill>
                  <a:srgbClr val="000000"/>
                </a:solidFill>
                <a:latin typeface="Garet"/>
                <a:ea typeface="Garet"/>
                <a:cs typeface="Garet"/>
                <a:sym typeface="Garet"/>
              </a:rPr>
              <a:t>cult</a:t>
            </a:r>
            <a:r>
              <a:rPr lang="en-US" sz="2199">
                <a:solidFill>
                  <a:srgbClr val="000000"/>
                </a:solidFill>
                <a:latin typeface="Garet"/>
                <a:ea typeface="Garet"/>
                <a:cs typeface="Garet"/>
                <a:sym typeface="Garet"/>
              </a:rPr>
              <a:t>u</a:t>
            </a:r>
            <a:r>
              <a:rPr lang="en-US" sz="2199">
                <a:solidFill>
                  <a:srgbClr val="000000"/>
                </a:solidFill>
                <a:latin typeface="Garet"/>
                <a:ea typeface="Garet"/>
                <a:cs typeface="Garet"/>
                <a:sym typeface="Garet"/>
              </a:rPr>
              <a:t>re over</a:t>
            </a:r>
            <a:r>
              <a:rPr lang="en-US" sz="2199">
                <a:solidFill>
                  <a:srgbClr val="000000"/>
                </a:solidFill>
                <a:latin typeface="Garet"/>
                <a:ea typeface="Garet"/>
                <a:cs typeface="Garet"/>
                <a:sym typeface="Garet"/>
              </a:rPr>
              <a:t>al</a:t>
            </a:r>
            <a:r>
              <a:rPr lang="en-US" sz="2199">
                <a:solidFill>
                  <a:srgbClr val="000000"/>
                </a:solidFill>
                <a:latin typeface="Garet"/>
                <a:ea typeface="Garet"/>
                <a:cs typeface="Garet"/>
                <a:sym typeface="Garet"/>
              </a:rPr>
              <a:t>l</a:t>
            </a:r>
          </a:p>
          <a:p>
            <a:pPr algn="l" marL="474979" indent="-237490" lvl="1">
              <a:lnSpc>
                <a:spcPts val="2859"/>
              </a:lnSpc>
              <a:buAutoNum type="arabicPeriod" startAt="1"/>
            </a:pPr>
            <a:r>
              <a:rPr lang="en-US" sz="2199">
                <a:solidFill>
                  <a:srgbClr val="000000"/>
                </a:solidFill>
                <a:latin typeface="Garet"/>
                <a:ea typeface="Garet"/>
                <a:cs typeface="Garet"/>
                <a:sym typeface="Garet"/>
              </a:rPr>
              <a:t>S</a:t>
            </a:r>
            <a:r>
              <a:rPr lang="en-US" sz="2199">
                <a:solidFill>
                  <a:srgbClr val="000000"/>
                </a:solidFill>
                <a:latin typeface="Garet"/>
                <a:ea typeface="Garet"/>
                <a:cs typeface="Garet"/>
                <a:sym typeface="Garet"/>
              </a:rPr>
              <a:t>t</a:t>
            </a:r>
            <a:r>
              <a:rPr lang="en-US" sz="2199">
                <a:solidFill>
                  <a:srgbClr val="000000"/>
                </a:solidFill>
                <a:latin typeface="Garet"/>
                <a:ea typeface="Garet"/>
                <a:cs typeface="Garet"/>
                <a:sym typeface="Garet"/>
              </a:rPr>
              <a:t>rong</a:t>
            </a:r>
            <a:r>
              <a:rPr lang="en-US" sz="2199">
                <a:solidFill>
                  <a:srgbClr val="000000"/>
                </a:solidFill>
                <a:latin typeface="Garet"/>
                <a:ea typeface="Garet"/>
                <a:cs typeface="Garet"/>
                <a:sym typeface="Garet"/>
              </a:rPr>
              <a:t> representation of both low- and high-achieving students</a:t>
            </a:r>
          </a:p>
          <a:p>
            <a:pPr algn="l" marL="518158" indent="-259079" lvl="1">
              <a:lnSpc>
                <a:spcPts val="3119"/>
              </a:lnSpc>
              <a:buAutoNum type="arabicPeriod" startAt="1"/>
            </a:pPr>
            <a:r>
              <a:rPr lang="en-US" sz="2399">
                <a:solidFill>
                  <a:srgbClr val="000000"/>
                </a:solidFill>
                <a:latin typeface="Garet"/>
                <a:ea typeface="Garet"/>
                <a:cs typeface="Garet"/>
                <a:sym typeface="Garet"/>
              </a:rPr>
              <a:t>Clear presence of “super performers” and a few extreme study/tutoring cases (handled via capping)</a:t>
            </a:r>
          </a:p>
          <a:p>
            <a:pPr algn="l" marL="539748" indent="-269874" lvl="1">
              <a:lnSpc>
                <a:spcPts val="3249"/>
              </a:lnSpc>
              <a:buAutoNum type="arabicPeriod" startAt="1"/>
            </a:pPr>
            <a:r>
              <a:rPr lang="en-US" sz="2499">
                <a:solidFill>
                  <a:srgbClr val="000000"/>
                </a:solidFill>
                <a:latin typeface="Garet"/>
                <a:ea typeface="Garet"/>
                <a:cs typeface="Garet"/>
                <a:sym typeface="Garet"/>
              </a:rPr>
              <a:t>Excellent dataset for regression modeling due to zero missing values and rich mix of academic/behavioral/socio-economic features</a:t>
            </a:r>
          </a:p>
        </p:txBody>
      </p:sp>
      <p:sp>
        <p:nvSpPr>
          <p:cNvPr name="TextBox 5" id="5"/>
          <p:cNvSpPr txBox="true"/>
          <p:nvPr/>
        </p:nvSpPr>
        <p:spPr>
          <a:xfrm rot="0">
            <a:off x="1028700" y="5652585"/>
            <a:ext cx="16230600" cy="1746250"/>
          </a:xfrm>
          <a:prstGeom prst="rect">
            <a:avLst/>
          </a:prstGeom>
        </p:spPr>
        <p:txBody>
          <a:bodyPr anchor="t" rtlCol="false" tIns="0" lIns="0" bIns="0" rIns="0">
            <a:spAutoFit/>
          </a:bodyPr>
          <a:lstStyle/>
          <a:p>
            <a:pPr algn="l">
              <a:lnSpc>
                <a:spcPts val="3499"/>
              </a:lnSpc>
              <a:spcBef>
                <a:spcPct val="0"/>
              </a:spcBef>
            </a:pPr>
            <a:r>
              <a:rPr lang="en-US" sz="2499" spc="-197">
                <a:solidFill>
                  <a:srgbClr val="000000"/>
                </a:solidFill>
                <a:latin typeface="Archivo Black"/>
                <a:ea typeface="Archivo Black"/>
                <a:cs typeface="Archivo Black"/>
                <a:sym typeface="Archivo Black"/>
              </a:rPr>
              <a:t>A clean, synthetic but realistic dataset with moderate right-skewness in effort variables, a few genuine extreme performers, and perfect data quality — ideal for teaching EDA, correlation analysis, and regression while demonstrating the importance of careful outlier treatment.</a:t>
            </a:r>
          </a:p>
          <a:p>
            <a:pPr algn="l">
              <a:lnSpc>
                <a:spcPts val="3499"/>
              </a:lnSpc>
              <a:spcBef>
                <a:spcPct val="0"/>
              </a:spcBef>
            </a:pPr>
          </a:p>
        </p:txBody>
      </p:sp>
      <p:sp>
        <p:nvSpPr>
          <p:cNvPr name="Freeform 6" id="6"/>
          <p:cNvSpPr/>
          <p:nvPr/>
        </p:nvSpPr>
        <p:spPr>
          <a:xfrm flipH="false" flipV="false" rot="2972151">
            <a:off x="-1087786" y="7247632"/>
            <a:ext cx="3213211" cy="5063800"/>
          </a:xfrm>
          <a:custGeom>
            <a:avLst/>
            <a:gdLst/>
            <a:ahLst/>
            <a:cxnLst/>
            <a:rect r="r" b="b" t="t" l="l"/>
            <a:pathLst>
              <a:path h="5063800" w="3213211">
                <a:moveTo>
                  <a:pt x="0" y="0"/>
                </a:moveTo>
                <a:lnTo>
                  <a:pt x="3213211" y="0"/>
                </a:lnTo>
                <a:lnTo>
                  <a:pt x="3213211" y="5063800"/>
                </a:lnTo>
                <a:lnTo>
                  <a:pt x="0" y="5063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399835" y="7398835"/>
            <a:ext cx="1859465" cy="1859465"/>
          </a:xfrm>
          <a:custGeom>
            <a:avLst/>
            <a:gdLst/>
            <a:ahLst/>
            <a:cxnLst/>
            <a:rect r="r" b="b" t="t" l="l"/>
            <a:pathLst>
              <a:path h="1859465" w="1859465">
                <a:moveTo>
                  <a:pt x="0" y="0"/>
                </a:moveTo>
                <a:lnTo>
                  <a:pt x="1859465" y="0"/>
                </a:lnTo>
                <a:lnTo>
                  <a:pt x="1859465" y="1859465"/>
                </a:lnTo>
                <a:lnTo>
                  <a:pt x="0" y="18594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Freeform 3" id="3"/>
          <p:cNvSpPr/>
          <p:nvPr/>
        </p:nvSpPr>
        <p:spPr>
          <a:xfrm flipH="false" flipV="false" rot="0">
            <a:off x="0" y="7481924"/>
            <a:ext cx="1641362" cy="2114167"/>
          </a:xfrm>
          <a:custGeom>
            <a:avLst/>
            <a:gdLst/>
            <a:ahLst/>
            <a:cxnLst/>
            <a:rect r="r" b="b" t="t" l="l"/>
            <a:pathLst>
              <a:path h="2114167" w="1641362">
                <a:moveTo>
                  <a:pt x="0" y="0"/>
                </a:moveTo>
                <a:lnTo>
                  <a:pt x="1641362" y="0"/>
                </a:lnTo>
                <a:lnTo>
                  <a:pt x="1641362" y="2114166"/>
                </a:lnTo>
                <a:lnTo>
                  <a:pt x="0" y="21141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aphicFrame>
        <p:nvGraphicFramePr>
          <p:cNvPr name="Object 4" id="4"/>
          <p:cNvGraphicFramePr/>
          <p:nvPr/>
        </p:nvGraphicFramePr>
        <p:xfrm>
          <a:off x="1028700" y="2551111"/>
          <a:ext cx="9758362" cy="5571839"/>
        </p:xfrm>
        <a:graphic>
          <a:graphicData uri="http://schemas.openxmlformats.org/presentationml/2006/ole">
            <p:oleObj imgW="11696700" imgH="7518400" r:id="rId6" progId="Excel.Sheet.12" name="Worksheet">
              <p:embed/>
              <p:pic>
                <p:nvPicPr>
                  <p:cNvPr name="" id="0"/>
                  <p:cNvPicPr/>
                  <p:nvPr/>
                </p:nvPicPr>
                <p:blipFill>
                  <a:blip r:embed="rId5"/>
                  <a:stretch>
                    <a:fillRect/>
                  </a:stretch>
                </p:blipFill>
                <p:spPr>
                  <a:xfrm>
                    <a:off x="1270000" y="1270000"/>
                    <a:ext cx="1270000" cy="1270000"/>
                  </a:xfrm>
                  <a:prstGeom prst="rect"/>
                </p:spPr>
              </p:pic>
            </p:oleObj>
          </a:graphicData>
        </a:graphic>
      </p:graphicFrame>
      <p:sp>
        <p:nvSpPr>
          <p:cNvPr name="TextBox 5" id="5"/>
          <p:cNvSpPr txBox="true"/>
          <p:nvPr/>
        </p:nvSpPr>
        <p:spPr>
          <a:xfrm rot="0">
            <a:off x="1028700" y="656019"/>
            <a:ext cx="16230600" cy="662237"/>
          </a:xfrm>
          <a:prstGeom prst="rect">
            <a:avLst/>
          </a:prstGeom>
        </p:spPr>
        <p:txBody>
          <a:bodyPr anchor="t" rtlCol="false" tIns="0" lIns="0" bIns="0" rIns="0">
            <a:spAutoFit/>
          </a:bodyPr>
          <a:lstStyle/>
          <a:p>
            <a:pPr algn="ctr" marL="0" indent="0" lvl="0">
              <a:lnSpc>
                <a:spcPts val="4530"/>
              </a:lnSpc>
              <a:spcBef>
                <a:spcPct val="0"/>
              </a:spcBef>
            </a:pPr>
            <a:r>
              <a:rPr lang="en-US" sz="5808" spc="-458">
                <a:solidFill>
                  <a:srgbClr val="000000"/>
                </a:solidFill>
                <a:latin typeface="Archivo Black"/>
                <a:ea typeface="Archivo Black"/>
                <a:cs typeface="Archivo Black"/>
                <a:sym typeface="Archivo Black"/>
              </a:rPr>
              <a:t>Probability Di</a:t>
            </a:r>
            <a:r>
              <a:rPr lang="en-US" sz="5808" spc="-458" u="none">
                <a:solidFill>
                  <a:srgbClr val="000000"/>
                </a:solidFill>
                <a:latin typeface="Archivo Black"/>
                <a:ea typeface="Archivo Black"/>
                <a:cs typeface="Archivo Black"/>
                <a:sym typeface="Archivo Black"/>
              </a:rPr>
              <a:t>stribution Analysis</a:t>
            </a:r>
          </a:p>
        </p:txBody>
      </p:sp>
      <p:sp>
        <p:nvSpPr>
          <p:cNvPr name="TextBox 6" id="6"/>
          <p:cNvSpPr txBox="true"/>
          <p:nvPr/>
        </p:nvSpPr>
        <p:spPr>
          <a:xfrm rot="0">
            <a:off x="1028700" y="1280156"/>
            <a:ext cx="16230600" cy="1044575"/>
          </a:xfrm>
          <a:prstGeom prst="rect">
            <a:avLst/>
          </a:prstGeom>
        </p:spPr>
        <p:txBody>
          <a:bodyPr anchor="t" rtlCol="false" tIns="0" lIns="0" bIns="0" rIns="0">
            <a:spAutoFit/>
          </a:bodyPr>
          <a:lstStyle/>
          <a:p>
            <a:pPr algn="l" marL="0" indent="0" lvl="0">
              <a:lnSpc>
                <a:spcPts val="2800"/>
              </a:lnSpc>
              <a:spcBef>
                <a:spcPct val="0"/>
              </a:spcBef>
            </a:pPr>
            <a:r>
              <a:rPr lang="en-US" sz="2000">
                <a:solidFill>
                  <a:srgbClr val="000000"/>
                </a:solidFill>
                <a:latin typeface="Garet"/>
                <a:ea typeface="Garet"/>
                <a:cs typeface="Garet"/>
                <a:sym typeface="Garet"/>
              </a:rPr>
              <a:t>PROBAB</a:t>
            </a:r>
            <a:r>
              <a:rPr lang="en-US" sz="2000" u="none">
                <a:solidFill>
                  <a:srgbClr val="000000"/>
                </a:solidFill>
                <a:latin typeface="Garet"/>
                <a:ea typeface="Garet"/>
                <a:cs typeface="Garet"/>
                <a:sym typeface="Garet"/>
              </a:rPr>
              <a:t>ILITY DISTRIBUTION ANALYSIS EVALUATES THE SHAPE AND SPREAD OF VARIABLES TO DETERMINE IF THEY FOLLOW A NORMAL CURVE OR EXHIBIT SPECIFIC PATTERNS LIKE SKEWNESS. THIS ASSESSMENT IS CRITICAL FOR UNDERSTANDING THE DATA'S UNDERLYING BEHAVIOR AND ENSURING THE VALIDITY OF SUBSEQUENT STATISTICAL TESTS.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Freeform 3" id="3"/>
          <p:cNvSpPr/>
          <p:nvPr/>
        </p:nvSpPr>
        <p:spPr>
          <a:xfrm flipH="false" flipV="false" rot="0">
            <a:off x="3211880" y="1648931"/>
            <a:ext cx="11864241" cy="7609369"/>
          </a:xfrm>
          <a:custGeom>
            <a:avLst/>
            <a:gdLst/>
            <a:ahLst/>
            <a:cxnLst/>
            <a:rect r="r" b="b" t="t" l="l"/>
            <a:pathLst>
              <a:path h="7609369" w="11864241">
                <a:moveTo>
                  <a:pt x="0" y="0"/>
                </a:moveTo>
                <a:lnTo>
                  <a:pt x="11864240" y="0"/>
                </a:lnTo>
                <a:lnTo>
                  <a:pt x="11864240" y="7609369"/>
                </a:lnTo>
                <a:lnTo>
                  <a:pt x="0" y="7609369"/>
                </a:lnTo>
                <a:lnTo>
                  <a:pt x="0" y="0"/>
                </a:lnTo>
                <a:close/>
              </a:path>
            </a:pathLst>
          </a:custGeom>
          <a:blipFill>
            <a:blip r:embed="rId3"/>
            <a:stretch>
              <a:fillRect l="0" t="0" r="0" b="0"/>
            </a:stretch>
          </a:blipFill>
        </p:spPr>
      </p:sp>
      <p:sp>
        <p:nvSpPr>
          <p:cNvPr name="TextBox 4" id="4"/>
          <p:cNvSpPr txBox="true"/>
          <p:nvPr/>
        </p:nvSpPr>
        <p:spPr>
          <a:xfrm rot="0">
            <a:off x="1028700" y="487363"/>
            <a:ext cx="16230600" cy="1044575"/>
          </a:xfrm>
          <a:prstGeom prst="rect">
            <a:avLst/>
          </a:prstGeom>
        </p:spPr>
        <p:txBody>
          <a:bodyPr anchor="t" rtlCol="false" tIns="0" lIns="0" bIns="0" rIns="0">
            <a:spAutoFit/>
          </a:bodyPr>
          <a:lstStyle/>
          <a:p>
            <a:pPr algn="l" marL="0" indent="0" lvl="0">
              <a:lnSpc>
                <a:spcPts val="2800"/>
              </a:lnSpc>
              <a:spcBef>
                <a:spcPct val="0"/>
              </a:spcBef>
            </a:pPr>
            <a:r>
              <a:rPr lang="en-US" sz="2000">
                <a:solidFill>
                  <a:srgbClr val="000000"/>
                </a:solidFill>
                <a:latin typeface="Garet"/>
                <a:ea typeface="Garet"/>
                <a:cs typeface="Garet"/>
                <a:sym typeface="Garet"/>
              </a:rPr>
              <a:t>TH</a:t>
            </a:r>
            <a:r>
              <a:rPr lang="en-US" sz="2000" u="none">
                <a:solidFill>
                  <a:srgbClr val="000000"/>
                </a:solidFill>
                <a:latin typeface="Garet"/>
                <a:ea typeface="Garet"/>
                <a:cs typeface="Garet"/>
                <a:sym typeface="Garet"/>
              </a:rPr>
              <a:t>IS SECTION UTILIZES COMPARATIVE VISUALIZATIONS TO ASSESS THE STATISTICAL DISTRIBUTION OF 'HOURS STUDIED' BY MATCHING RAW DATA AGAINST NORMAL, EXPONENTIAL, AND POISSON MODELS. IDENTIFYING THE BEST FIT IS ESSENTIAL FOR VALIDATING THE ASSUMPTIONS REQUIRED FOR ACCURATE STATISTICAL TESTING AND PREDICTIVE MODELING.</a:t>
            </a:r>
          </a:p>
        </p:txBody>
      </p:sp>
      <p:sp>
        <p:nvSpPr>
          <p:cNvPr name="TextBox 5" id="5"/>
          <p:cNvSpPr txBox="true"/>
          <p:nvPr/>
        </p:nvSpPr>
        <p:spPr>
          <a:xfrm rot="0">
            <a:off x="6857166" y="9488727"/>
            <a:ext cx="4573667" cy="339725"/>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Garet Bold"/>
                <a:ea typeface="Garet Bold"/>
                <a:cs typeface="Garet Bold"/>
                <a:sym typeface="Garet Bold"/>
              </a:rPr>
              <a:t>Distribution Fits for Hours_Studied</a:t>
            </a:r>
          </a:p>
        </p:txBody>
      </p:sp>
      <p:sp>
        <p:nvSpPr>
          <p:cNvPr name="Freeform 6" id="6"/>
          <p:cNvSpPr/>
          <p:nvPr/>
        </p:nvSpPr>
        <p:spPr>
          <a:xfrm flipH="false" flipV="false" rot="0">
            <a:off x="-1941823" y="8186726"/>
            <a:ext cx="4200548" cy="4200548"/>
          </a:xfrm>
          <a:custGeom>
            <a:avLst/>
            <a:gdLst/>
            <a:ahLst/>
            <a:cxnLst/>
            <a:rect r="r" b="b" t="t" l="l"/>
            <a:pathLst>
              <a:path h="4200548" w="4200548">
                <a:moveTo>
                  <a:pt x="0" y="0"/>
                </a:moveTo>
                <a:lnTo>
                  <a:pt x="4200548" y="0"/>
                </a:lnTo>
                <a:lnTo>
                  <a:pt x="4200548" y="4200548"/>
                </a:lnTo>
                <a:lnTo>
                  <a:pt x="0" y="42005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graphicFrame>
        <p:nvGraphicFramePr>
          <p:cNvPr name="Table 3" id="3"/>
          <p:cNvGraphicFramePr>
            <a:graphicFrameLocks noGrp="true"/>
          </p:cNvGraphicFramePr>
          <p:nvPr/>
        </p:nvGraphicFramePr>
        <p:xfrm>
          <a:off x="-9525" y="1624718"/>
          <a:ext cx="18297525" cy="8662282"/>
        </p:xfrm>
        <a:graphic>
          <a:graphicData uri="http://schemas.openxmlformats.org/drawingml/2006/table">
            <a:tbl>
              <a:tblPr/>
              <a:tblGrid>
                <a:gridCol w="9153527"/>
                <a:gridCol w="9143998"/>
              </a:tblGrid>
              <a:tr h="2650865">
                <a:tc>
                  <a:txBody>
                    <a:bodyPr anchor="t" rtlCol="false"/>
                    <a:lstStyle/>
                    <a:p>
                      <a:pPr algn="ctr">
                        <a:lnSpc>
                          <a:spcPts val="2520"/>
                        </a:lnSpc>
                        <a:defRPr/>
                      </a:pPr>
                      <a:r>
                        <a:rPr lang="en-US" sz="1800">
                          <a:solidFill>
                            <a:srgbClr val="000000"/>
                          </a:solidFill>
                          <a:latin typeface="Garet"/>
                          <a:ea typeface="Garet"/>
                          <a:cs typeface="Garet"/>
                          <a:sym typeface="Garet"/>
                        </a:rPr>
                        <a:t>Analysis of Variance (ANOVA) determines whether significant differences exist between the means of three or more independent groups by comparing the variation between them against the variation within them. This technique is widely used across research fields to analyze how categorical factors influence continuous outcomes.</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b="true" sz="1799" strike="noStrike" u="none">
                          <a:solidFill>
                            <a:srgbClr val="000000"/>
                          </a:solidFill>
                          <a:latin typeface="Arimo Bold"/>
                          <a:ea typeface="Arimo Bold"/>
                          <a:cs typeface="Arimo Bold"/>
                          <a:sym typeface="Arimo Bold"/>
                        </a:rPr>
                        <a:t>How ANOVA Works	</a:t>
                      </a:r>
                      <a:endParaRPr lang="en-US" sz="1100"/>
                    </a:p>
                    <a:p>
                      <a:pPr algn="l">
                        <a:lnSpc>
                          <a:spcPts val="2519"/>
                        </a:lnSpc>
                      </a:pPr>
                      <a:r>
                        <a:rPr lang="en-US" sz="1799" strike="noStrike" u="none">
                          <a:solidFill>
                            <a:srgbClr val="1F1F1F"/>
                          </a:solidFill>
                          <a:latin typeface="Arimo"/>
                          <a:ea typeface="Arimo"/>
                          <a:cs typeface="Arimo"/>
                          <a:sym typeface="Arimo"/>
                        </a:rPr>
                        <a:t>ANOVA compares two types of variance:</a:t>
                      </a:r>
                    </a:p>
                    <a:p>
                      <a:pPr algn="l" marL="388617" indent="-194308" lvl="1">
                        <a:lnSpc>
                          <a:spcPts val="2519"/>
                        </a:lnSpc>
                        <a:buAutoNum type="arabicPeriod" startAt="1"/>
                      </a:pPr>
                      <a:r>
                        <a:rPr lang="en-US" sz="1799" strike="noStrike" u="none">
                          <a:solidFill>
                            <a:srgbClr val="1F1F1F"/>
                          </a:solidFill>
                          <a:latin typeface="Arimo"/>
                          <a:ea typeface="Arimo"/>
                          <a:cs typeface="Arimo"/>
                          <a:sym typeface="Arimo"/>
                        </a:rPr>
                        <a:t>Variance between groups – caused by the factor of interest.</a:t>
                      </a:r>
                    </a:p>
                    <a:p>
                      <a:pPr algn="l" marL="388617" indent="-194308" lvl="1">
                        <a:lnSpc>
                          <a:spcPts val="2519"/>
                        </a:lnSpc>
                        <a:buAutoNum type="arabicPeriod" startAt="1"/>
                      </a:pPr>
                      <a:r>
                        <a:rPr lang="en-US" sz="1799" strike="noStrike" u="none">
                          <a:solidFill>
                            <a:srgbClr val="1F1F1F"/>
                          </a:solidFill>
                          <a:latin typeface="Arimo"/>
                          <a:ea typeface="Arimo"/>
                          <a:cs typeface="Arimo"/>
                          <a:sym typeface="Arimo"/>
                        </a:rPr>
                        <a:t>Variance within groups – natural variation among individuals sharing the same condition.</a:t>
                      </a:r>
                    </a:p>
                    <a:p>
                      <a:pPr algn="l">
                        <a:lnSpc>
                          <a:spcPts val="2519"/>
                        </a:lnSpc>
                      </a:pPr>
                      <a:r>
                        <a:rPr lang="en-US" sz="1799">
                          <a:solidFill>
                            <a:srgbClr val="000000"/>
                          </a:solidFill>
                          <a:latin typeface="Arimo"/>
                          <a:ea typeface="Arimo"/>
                          <a:cs typeface="Arimo"/>
                          <a:sym typeface="Arimo"/>
                        </a:rPr>
                        <a:t>The test statistic is an F-ratio:</a:t>
                      </a:r>
                    </a:p>
                    <a:p>
                      <a:pPr algn="l">
                        <a:lnSpc>
                          <a:spcPts val="2519"/>
                        </a:lnSpc>
                      </a:pPr>
                      <a:r>
                        <a:rPr lang="en-US" sz="1799" strike="noStrike" u="none">
                          <a:solidFill>
                            <a:srgbClr val="1F1F1F"/>
                          </a:solidFill>
                          <a:latin typeface="Arimo"/>
                          <a:ea typeface="Arimo"/>
                          <a:cs typeface="Arimo"/>
                          <a:sym typeface="Arimo"/>
                        </a:rPr>
                        <a:t>       F =Mean Square Between Groups/Mean Square Within Groups</a:t>
                      </a:r>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2660400">
                <a:tc>
                  <a:txBody>
                    <a:bodyPr anchor="t" rtlCol="false"/>
                    <a:lstStyle/>
                    <a:p>
                      <a:pPr algn="ctr">
                        <a:lnSpc>
                          <a:spcPts val="2520"/>
                        </a:lnSpc>
                        <a:defRPr/>
                      </a:pPr>
                      <a:r>
                        <a:rPr lang="en-US" sz="1800" b="true">
                          <a:solidFill>
                            <a:srgbClr val="000000"/>
                          </a:solidFill>
                          <a:latin typeface="Garet Bold"/>
                          <a:ea typeface="Garet Bold"/>
                          <a:cs typeface="Garet Bold"/>
                          <a:sym typeface="Garet Bold"/>
                        </a:rPr>
                        <a:t>Purpose of ANOVA</a:t>
                      </a:r>
                      <a:endParaRPr lang="en-US" sz="1100"/>
                    </a:p>
                    <a:p>
                      <a:pPr algn="ctr">
                        <a:lnSpc>
                          <a:spcPts val="2520"/>
                        </a:lnSpc>
                      </a:pPr>
                      <a:r>
                        <a:rPr lang="en-US" sz="1800">
                          <a:solidFill>
                            <a:srgbClr val="000000"/>
                          </a:solidFill>
                          <a:latin typeface="Garet"/>
                          <a:ea typeface="Garet"/>
                          <a:cs typeface="Garet"/>
                          <a:sym typeface="Garet"/>
                        </a:rPr>
                        <a:t>ANOVA addresses the central question:</a:t>
                      </a:r>
                    </a:p>
                    <a:p>
                      <a:pPr algn="ctr">
                        <a:lnSpc>
                          <a:spcPts val="2520"/>
                        </a:lnSpc>
                      </a:pPr>
                      <a:r>
                        <a:rPr lang="en-US" sz="1800">
                          <a:solidFill>
                            <a:srgbClr val="000000"/>
                          </a:solidFill>
                          <a:latin typeface="Garet"/>
                          <a:ea typeface="Garet"/>
                          <a:cs typeface="Garet"/>
                          <a:sym typeface="Garet"/>
                        </a:rPr>
                        <a:t>Do all groups originate from populations with the same mean, or do some differ significantly?</a:t>
                      </a:r>
                    </a:p>
                    <a:p>
                      <a:pPr algn="ctr">
                        <a:lnSpc>
                          <a:spcPts val="2520"/>
                        </a:lnSpc>
                      </a:pPr>
                      <a:r>
                        <a:rPr lang="en-US" sz="1800">
                          <a:solidFill>
                            <a:srgbClr val="000000"/>
                          </a:solidFill>
                          <a:latin typeface="Garet"/>
                          <a:ea typeface="Garet"/>
                          <a:cs typeface="Garet"/>
                          <a:sym typeface="Garet"/>
                        </a:rPr>
                        <a:t>This is accomplished by partitioning total variability into:</a:t>
                      </a:r>
                    </a:p>
                    <a:p>
                      <a:pPr algn="ctr" marL="388622" indent="-194311" lvl="1">
                        <a:lnSpc>
                          <a:spcPts val="2520"/>
                        </a:lnSpc>
                        <a:buFont typeface="Arial"/>
                        <a:buChar char="•"/>
                      </a:pPr>
                      <a:r>
                        <a:rPr lang="en-US" sz="1800">
                          <a:solidFill>
                            <a:srgbClr val="000000"/>
                          </a:solidFill>
                          <a:latin typeface="Garet"/>
                          <a:ea typeface="Garet"/>
                          <a:cs typeface="Garet"/>
                          <a:sym typeface="Garet"/>
                        </a:rPr>
                        <a:t>Between-group variability (explained by the factor),</a:t>
                      </a:r>
                    </a:p>
                    <a:p>
                      <a:pPr algn="ctr" marL="388622" indent="-194311" lvl="1">
                        <a:lnSpc>
                          <a:spcPts val="2520"/>
                        </a:lnSpc>
                        <a:buFont typeface="Arial"/>
                        <a:buChar char="•"/>
                      </a:pPr>
                      <a:r>
                        <a:rPr lang="en-US" sz="1800">
                          <a:solidFill>
                            <a:srgbClr val="000000"/>
                          </a:solidFill>
                          <a:latin typeface="Garet"/>
                          <a:ea typeface="Garet"/>
                          <a:cs typeface="Garet"/>
                          <a:sym typeface="Garet"/>
                        </a:rPr>
                        <a:t>Within-group variability (unexplained or random variation).</a:t>
                      </a:r>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519"/>
                        </a:lnSpc>
                        <a:defRPr/>
                      </a:pPr>
                      <a:r>
                        <a:rPr lang="en-US" b="true" sz="1799" strike="noStrike" u="none">
                          <a:solidFill>
                            <a:srgbClr val="000000"/>
                          </a:solidFill>
                          <a:latin typeface="Arimo Bold"/>
                          <a:ea typeface="Arimo Bold"/>
                          <a:cs typeface="Arimo Bold"/>
                          <a:sym typeface="Arimo Bold"/>
                        </a:rPr>
                        <a:t>Types of ANOVA</a:t>
                      </a:r>
                      <a:endParaRPr lang="en-US" sz="1100"/>
                    </a:p>
                    <a:p>
                      <a:pPr algn="l" marL="388617" indent="-194308" lvl="1">
                        <a:lnSpc>
                          <a:spcPts val="2519"/>
                        </a:lnSpc>
                        <a:buFont typeface="Arial"/>
                        <a:buChar char="•"/>
                      </a:pPr>
                      <a:r>
                        <a:rPr lang="en-US" b="true" sz="1799" strike="noStrike" u="none">
                          <a:solidFill>
                            <a:srgbClr val="000000"/>
                          </a:solidFill>
                          <a:latin typeface="Arimo Bold"/>
                          <a:ea typeface="Arimo Bold"/>
                          <a:cs typeface="Arimo Bold"/>
                          <a:sym typeface="Arimo Bold"/>
                        </a:rPr>
                        <a:t>One-Way ANOVA</a:t>
                      </a:r>
                    </a:p>
                    <a:p>
                      <a:pPr algn="l" marL="388617" indent="-194308" lvl="1">
                        <a:lnSpc>
                          <a:spcPts val="2519"/>
                        </a:lnSpc>
                        <a:buFont typeface="Arial"/>
                        <a:buChar char="•"/>
                      </a:pPr>
                      <a:r>
                        <a:rPr lang="en-US" b="true" sz="1799" strike="noStrike" u="none">
                          <a:solidFill>
                            <a:srgbClr val="000000"/>
                          </a:solidFill>
                          <a:latin typeface="Arimo Bold"/>
                          <a:ea typeface="Arimo Bold"/>
                          <a:cs typeface="Arimo Bold"/>
                          <a:sym typeface="Arimo Bold"/>
                        </a:rPr>
                        <a:t>Two-Way ANOVA</a:t>
                      </a:r>
                    </a:p>
                    <a:p>
                      <a:pPr algn="l" marL="388617" indent="-194308" lvl="1">
                        <a:lnSpc>
                          <a:spcPts val="2519"/>
                        </a:lnSpc>
                        <a:buFont typeface="Arial"/>
                        <a:buChar char="•"/>
                      </a:pPr>
                      <a:r>
                        <a:rPr lang="en-US" b="true" sz="1799" strike="noStrike" u="none">
                          <a:solidFill>
                            <a:srgbClr val="000000"/>
                          </a:solidFill>
                          <a:latin typeface="Arimo Bold"/>
                          <a:ea typeface="Arimo Bold"/>
                          <a:cs typeface="Arimo Bold"/>
                          <a:sym typeface="Arimo Bold"/>
                        </a:rPr>
                        <a:t>Repeated Measures ANOVA</a:t>
                      </a:r>
                    </a:p>
                    <a:p>
                      <a:pPr algn="l" marL="388617" indent="-194308" lvl="1">
                        <a:lnSpc>
                          <a:spcPts val="2519"/>
                        </a:lnSpc>
                        <a:buFont typeface="Arial"/>
                        <a:buChar char="•"/>
                      </a:pPr>
                      <a:r>
                        <a:rPr lang="en-US" b="true" sz="1799" strike="noStrike" u="none">
                          <a:solidFill>
                            <a:srgbClr val="000000"/>
                          </a:solidFill>
                          <a:latin typeface="Arimo Bold"/>
                          <a:ea typeface="Arimo Bold"/>
                          <a:cs typeface="Arimo Bold"/>
                          <a:sym typeface="Arimo Bold"/>
                        </a:rPr>
                        <a:t>MANOVA (Multivariate ANOVA)</a:t>
                      </a:r>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3351016">
                <a:tc>
                  <a:txBody>
                    <a:bodyPr anchor="t" rtlCol="false"/>
                    <a:lstStyle/>
                    <a:p>
                      <a:pPr algn="ctr">
                        <a:lnSpc>
                          <a:spcPts val="2520"/>
                        </a:lnSpc>
                        <a:defRPr/>
                      </a:pPr>
                      <a:r>
                        <a:rPr lang="en-US" b="true" sz="1800">
                          <a:solidFill>
                            <a:srgbClr val="000000"/>
                          </a:solidFill>
                          <a:latin typeface="Garet Bold"/>
                          <a:ea typeface="Garet Bold"/>
                          <a:cs typeface="Garet Bold"/>
                          <a:sym typeface="Garet Bold"/>
                        </a:rPr>
                        <a:t>Assumptions of ANOVA</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marL="388622" indent="-194311" lvl="1">
                        <a:lnSpc>
                          <a:spcPts val="2520"/>
                        </a:lnSpc>
                        <a:buAutoNum type="arabicPeriod" startAt="1"/>
                        <a:defRPr/>
                      </a:pPr>
                      <a:r>
                        <a:rPr lang="en-US" sz="1800">
                          <a:solidFill>
                            <a:srgbClr val="000000"/>
                          </a:solidFill>
                          <a:latin typeface="Garet"/>
                          <a:ea typeface="Garet"/>
                          <a:cs typeface="Garet"/>
                          <a:sym typeface="Garet"/>
                        </a:rPr>
                        <a:t>Independence of observations, a</a:t>
                      </a:r>
                      <a:r>
                        <a:rPr lang="en-US" sz="1800">
                          <a:solidFill>
                            <a:srgbClr val="000000"/>
                          </a:solidFill>
                          <a:latin typeface="Garet"/>
                          <a:ea typeface="Garet"/>
                          <a:cs typeface="Garet"/>
                          <a:sym typeface="Garet"/>
                        </a:rPr>
                        <a:t>ll measurements are assumed to be independent.</a:t>
                      </a:r>
                      <a:endParaRPr lang="en-US" sz="1100"/>
                    </a:p>
                    <a:p>
                      <a:pPr algn="l" marL="388622" indent="-194311" lvl="1">
                        <a:lnSpc>
                          <a:spcPts val="2520"/>
                        </a:lnSpc>
                        <a:buAutoNum type="arabicPeriod" startAt="1"/>
                      </a:pPr>
                      <a:r>
                        <a:rPr lang="en-US" sz="1800">
                          <a:solidFill>
                            <a:srgbClr val="000000"/>
                          </a:solidFill>
                          <a:latin typeface="Garet"/>
                          <a:ea typeface="Garet"/>
                          <a:cs typeface="Garet"/>
                          <a:sym typeface="Garet"/>
                        </a:rPr>
                        <a:t>Normality, Scores within each group should be approximately normally distributed.</a:t>
                      </a:r>
                    </a:p>
                    <a:p>
                      <a:pPr algn="l" marL="388622" indent="-194311" lvl="1">
                        <a:lnSpc>
                          <a:spcPts val="2520"/>
                        </a:lnSpc>
                        <a:buAutoNum type="arabicPeriod" startAt="1"/>
                      </a:pPr>
                      <a:r>
                        <a:rPr lang="en-US" sz="1800">
                          <a:solidFill>
                            <a:srgbClr val="000000"/>
                          </a:solidFill>
                          <a:latin typeface="Garet"/>
                          <a:ea typeface="Garet"/>
                          <a:cs typeface="Garet"/>
                          <a:sym typeface="Garet"/>
                        </a:rPr>
                        <a:t>Homogeneity of variances</a:t>
                      </a:r>
                    </a:p>
                    <a:p>
                      <a:pPr algn="l">
                        <a:lnSpc>
                          <a:spcPts val="2380"/>
                        </a:lnSpc>
                      </a:pPr>
                      <a:r>
                        <a:rPr lang="en-US" sz="1700">
                          <a:solidFill>
                            <a:srgbClr val="000000"/>
                          </a:solidFill>
                          <a:latin typeface="Garet"/>
                          <a:ea typeface="Garet"/>
                          <a:cs typeface="Garet"/>
                          <a:sym typeface="Garet"/>
                        </a:rPr>
                        <a:t>Group variances should be similar. Levene’s test is commonly used to assess this</a:t>
                      </a:r>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bl>
          </a:graphicData>
        </a:graphic>
      </p:graphicFrame>
      <p:sp>
        <p:nvSpPr>
          <p:cNvPr name="TextBox 4" id="4"/>
          <p:cNvSpPr txBox="true"/>
          <p:nvPr/>
        </p:nvSpPr>
        <p:spPr>
          <a:xfrm rot="0">
            <a:off x="1028700" y="465840"/>
            <a:ext cx="7001564" cy="662237"/>
          </a:xfrm>
          <a:prstGeom prst="rect">
            <a:avLst/>
          </a:prstGeom>
        </p:spPr>
        <p:txBody>
          <a:bodyPr anchor="t" rtlCol="false" tIns="0" lIns="0" bIns="0" rIns="0">
            <a:spAutoFit/>
          </a:bodyPr>
          <a:lstStyle/>
          <a:p>
            <a:pPr algn="l" marL="0" indent="0" lvl="0">
              <a:lnSpc>
                <a:spcPts val="4530"/>
              </a:lnSpc>
              <a:spcBef>
                <a:spcPct val="0"/>
              </a:spcBef>
            </a:pPr>
            <a:r>
              <a:rPr lang="en-US" sz="5808" spc="-458">
                <a:solidFill>
                  <a:srgbClr val="000000"/>
                </a:solidFill>
                <a:latin typeface="Archivo Black"/>
                <a:ea typeface="Archivo Black"/>
                <a:cs typeface="Archivo Black"/>
                <a:sym typeface="Archivo Black"/>
              </a:rPr>
              <a:t>Hyp</a:t>
            </a:r>
            <a:r>
              <a:rPr lang="en-US" sz="5808" spc="-458" u="none">
                <a:solidFill>
                  <a:srgbClr val="000000"/>
                </a:solidFill>
                <a:latin typeface="Archivo Black"/>
                <a:ea typeface="Archivo Black"/>
                <a:cs typeface="Archivo Black"/>
                <a:sym typeface="Archivo Black"/>
              </a:rPr>
              <a:t>othesis Testing</a:t>
            </a:r>
          </a:p>
        </p:txBody>
      </p:sp>
      <p:sp>
        <p:nvSpPr>
          <p:cNvPr name="TextBox 5" id="5"/>
          <p:cNvSpPr txBox="true"/>
          <p:nvPr/>
        </p:nvSpPr>
        <p:spPr>
          <a:xfrm rot="0">
            <a:off x="1028700" y="1089977"/>
            <a:ext cx="5814060" cy="339725"/>
          </a:xfrm>
          <a:prstGeom prst="rect">
            <a:avLst/>
          </a:prstGeom>
        </p:spPr>
        <p:txBody>
          <a:bodyPr anchor="t" rtlCol="false" tIns="0" lIns="0" bIns="0" rIns="0">
            <a:spAutoFit/>
          </a:bodyPr>
          <a:lstStyle/>
          <a:p>
            <a:pPr algn="l" marL="0" indent="0" lvl="0">
              <a:lnSpc>
                <a:spcPts val="2800"/>
              </a:lnSpc>
              <a:spcBef>
                <a:spcPct val="0"/>
              </a:spcBef>
            </a:pPr>
            <a:r>
              <a:rPr lang="en-US" b="true" sz="2000">
                <a:solidFill>
                  <a:srgbClr val="000000"/>
                </a:solidFill>
                <a:latin typeface="Garet Bold"/>
                <a:ea typeface="Garet Bold"/>
                <a:cs typeface="Garet Bold"/>
                <a:sym typeface="Garet Bold"/>
              </a:rPr>
              <a:t>A</a:t>
            </a:r>
            <a:r>
              <a:rPr lang="en-US" b="true" sz="2000" u="none">
                <a:solidFill>
                  <a:srgbClr val="000000"/>
                </a:solidFill>
                <a:latin typeface="Garet Bold"/>
                <a:ea typeface="Garet Bold"/>
                <a:cs typeface="Garet Bold"/>
                <a:sym typeface="Garet Bold"/>
              </a:rPr>
              <a:t>NALYSIS OF VARIANCE (ANOVA)</a:t>
            </a:r>
          </a:p>
        </p:txBody>
      </p:sp>
      <p:sp>
        <p:nvSpPr>
          <p:cNvPr name="Freeform 6" id="6"/>
          <p:cNvSpPr/>
          <p:nvPr/>
        </p:nvSpPr>
        <p:spPr>
          <a:xfrm flipH="false" flipV="false" rot="5400000">
            <a:off x="7207326" y="8076301"/>
            <a:ext cx="2167480" cy="1087681"/>
          </a:xfrm>
          <a:custGeom>
            <a:avLst/>
            <a:gdLst/>
            <a:ahLst/>
            <a:cxnLst/>
            <a:rect r="r" b="b" t="t" l="l"/>
            <a:pathLst>
              <a:path h="1087681" w="2167480">
                <a:moveTo>
                  <a:pt x="0" y="0"/>
                </a:moveTo>
                <a:lnTo>
                  <a:pt x="2167480" y="0"/>
                </a:lnTo>
                <a:lnTo>
                  <a:pt x="2167480" y="1087681"/>
                </a:lnTo>
                <a:lnTo>
                  <a:pt x="0" y="10876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graphicFrame>
        <p:nvGraphicFramePr>
          <p:cNvPr name="Table 3" id="3"/>
          <p:cNvGraphicFramePr>
            <a:graphicFrameLocks noGrp="true"/>
          </p:cNvGraphicFramePr>
          <p:nvPr/>
        </p:nvGraphicFramePr>
        <p:xfrm>
          <a:off x="10199594" y="1814513"/>
          <a:ext cx="6511183" cy="6105525"/>
        </p:xfrm>
        <a:graphic>
          <a:graphicData uri="http://schemas.openxmlformats.org/drawingml/2006/table">
            <a:tbl>
              <a:tblPr/>
              <a:tblGrid>
                <a:gridCol w="866395"/>
                <a:gridCol w="5025021"/>
              </a:tblGrid>
              <a:tr h="821714">
                <a:tc>
                  <a:txBody>
                    <a:bodyPr anchor="t" rtlCol="false"/>
                    <a:lstStyle/>
                    <a:p>
                      <a:pPr algn="l">
                        <a:lnSpc>
                          <a:spcPts val="2799"/>
                        </a:lnSpc>
                        <a:defRPr/>
                      </a:pPr>
                      <a:r>
                        <a:rPr lang="en-US" sz="1999" b="true">
                          <a:solidFill>
                            <a:srgbClr val="000000"/>
                          </a:solidFill>
                          <a:latin typeface="Garet Bold"/>
                          <a:ea typeface="Garet Bold"/>
                          <a:cs typeface="Garet Bold"/>
                          <a:sym typeface="Garet Bold"/>
                        </a:rPr>
                        <a:t>1</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b="true">
                          <a:solidFill>
                            <a:srgbClr val="000000"/>
                          </a:solidFill>
                          <a:latin typeface="Garet Bold"/>
                          <a:ea typeface="Garet Bold"/>
                          <a:cs typeface="Garet Bold"/>
                          <a:sym typeface="Garet Bold"/>
                        </a:rPr>
                        <a:t>Introduction</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21714">
                <a:tc>
                  <a:txBody>
                    <a:bodyPr anchor="t" rtlCol="false"/>
                    <a:lstStyle/>
                    <a:p>
                      <a:pPr algn="l">
                        <a:lnSpc>
                          <a:spcPts val="2799"/>
                        </a:lnSpc>
                        <a:defRPr/>
                      </a:pPr>
                      <a:r>
                        <a:rPr lang="en-US" sz="1999" b="true">
                          <a:solidFill>
                            <a:srgbClr val="000000"/>
                          </a:solidFill>
                          <a:latin typeface="Garet Bold"/>
                          <a:ea typeface="Garet Bold"/>
                          <a:cs typeface="Garet Bold"/>
                          <a:sym typeface="Garet Bold"/>
                        </a:rPr>
                        <a:t>2</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b="true">
                          <a:solidFill>
                            <a:srgbClr val="000000"/>
                          </a:solidFill>
                          <a:latin typeface="Garet Bold"/>
                          <a:ea typeface="Garet Bold"/>
                          <a:cs typeface="Garet Bold"/>
                          <a:sym typeface="Garet Bold"/>
                        </a:rPr>
                        <a:t>Exploratory Data Analysis (EDA)</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21714">
                <a:tc>
                  <a:txBody>
                    <a:bodyPr anchor="t" rtlCol="false"/>
                    <a:lstStyle/>
                    <a:p>
                      <a:pPr algn="l">
                        <a:lnSpc>
                          <a:spcPts val="2799"/>
                        </a:lnSpc>
                        <a:defRPr/>
                      </a:pPr>
                      <a:r>
                        <a:rPr lang="en-US" sz="1999" b="true">
                          <a:solidFill>
                            <a:srgbClr val="000000"/>
                          </a:solidFill>
                          <a:latin typeface="Garet Bold"/>
                          <a:ea typeface="Garet Bold"/>
                          <a:cs typeface="Garet Bold"/>
                          <a:sym typeface="Garet Bold"/>
                        </a:rPr>
                        <a:t>3</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b="true">
                          <a:solidFill>
                            <a:srgbClr val="000000"/>
                          </a:solidFill>
                          <a:latin typeface="Garet Bold"/>
                          <a:ea typeface="Garet Bold"/>
                          <a:cs typeface="Garet Bold"/>
                          <a:sym typeface="Garet Bold"/>
                        </a:rPr>
                        <a:t>Probability Distribution Analysis</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21714">
                <a:tc>
                  <a:txBody>
                    <a:bodyPr anchor="t" rtlCol="false"/>
                    <a:lstStyle/>
                    <a:p>
                      <a:pPr algn="l">
                        <a:lnSpc>
                          <a:spcPts val="2799"/>
                        </a:lnSpc>
                        <a:defRPr/>
                      </a:pPr>
                      <a:r>
                        <a:rPr lang="en-US" sz="1999" b="true">
                          <a:solidFill>
                            <a:srgbClr val="000000"/>
                          </a:solidFill>
                          <a:latin typeface="Garet Bold"/>
                          <a:ea typeface="Garet Bold"/>
                          <a:cs typeface="Garet Bold"/>
                          <a:sym typeface="Garet Bold"/>
                        </a:rPr>
                        <a:t>4</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b="true">
                          <a:solidFill>
                            <a:srgbClr val="000000"/>
                          </a:solidFill>
                          <a:latin typeface="Garet Bold"/>
                          <a:ea typeface="Garet Bold"/>
                          <a:cs typeface="Garet Bold"/>
                          <a:sym typeface="Garet Bold"/>
                        </a:rPr>
                        <a:t>Hypothesis Testing</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175242">
                <a:tc>
                  <a:txBody>
                    <a:bodyPr anchor="t" rtlCol="false"/>
                    <a:lstStyle/>
                    <a:p>
                      <a:pPr algn="l">
                        <a:lnSpc>
                          <a:spcPts val="2799"/>
                        </a:lnSpc>
                        <a:defRPr/>
                      </a:pPr>
                      <a:r>
                        <a:rPr lang="en-US" sz="1999" b="true">
                          <a:solidFill>
                            <a:srgbClr val="000000"/>
                          </a:solidFill>
                          <a:latin typeface="Garet Bold"/>
                          <a:ea typeface="Garet Bold"/>
                          <a:cs typeface="Garet Bold"/>
                          <a:sym typeface="Garet Bold"/>
                        </a:rPr>
                        <a:t>5</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b="true">
                          <a:solidFill>
                            <a:srgbClr val="000000"/>
                          </a:solidFill>
                          <a:latin typeface="Garet Bold"/>
                          <a:ea typeface="Garet Bold"/>
                          <a:cs typeface="Garet Bold"/>
                          <a:sym typeface="Garet Bold"/>
                        </a:rPr>
                        <a:t>Correlation Analysis Between Variables</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21714">
                <a:tc>
                  <a:txBody>
                    <a:bodyPr anchor="t" rtlCol="false"/>
                    <a:lstStyle/>
                    <a:p>
                      <a:pPr algn="l">
                        <a:lnSpc>
                          <a:spcPts val="2799"/>
                        </a:lnSpc>
                        <a:defRPr/>
                      </a:pPr>
                      <a:r>
                        <a:rPr lang="en-US" sz="1999" b="true">
                          <a:solidFill>
                            <a:srgbClr val="000000"/>
                          </a:solidFill>
                          <a:latin typeface="Garet Bold"/>
                          <a:ea typeface="Garet Bold"/>
                          <a:cs typeface="Garet Bold"/>
                          <a:sym typeface="Garet Bold"/>
                        </a:rPr>
                        <a:t>6</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b="true">
                          <a:solidFill>
                            <a:srgbClr val="000000"/>
                          </a:solidFill>
                          <a:latin typeface="Garet Bold"/>
                          <a:ea typeface="Garet Bold"/>
                          <a:cs typeface="Garet Bold"/>
                          <a:sym typeface="Garet Bold"/>
                        </a:rPr>
                        <a:t>Multiple Linear Regression</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21714">
                <a:tc>
                  <a:txBody>
                    <a:bodyPr anchor="t" rtlCol="false"/>
                    <a:lstStyle/>
                    <a:p>
                      <a:pPr algn="l">
                        <a:lnSpc>
                          <a:spcPts val="2799"/>
                        </a:lnSpc>
                        <a:defRPr/>
                      </a:pPr>
                      <a:r>
                        <a:rPr lang="en-US" sz="1999" b="true">
                          <a:solidFill>
                            <a:srgbClr val="000000"/>
                          </a:solidFill>
                          <a:latin typeface="Garet Bold"/>
                          <a:ea typeface="Garet Bold"/>
                          <a:cs typeface="Garet Bold"/>
                          <a:sym typeface="Garet Bold"/>
                        </a:rPr>
                        <a:t>7</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799"/>
                        </a:lnSpc>
                        <a:defRPr/>
                      </a:pPr>
                      <a:r>
                        <a:rPr lang="en-US" sz="1999" b="true">
                          <a:solidFill>
                            <a:srgbClr val="000000"/>
                          </a:solidFill>
                          <a:latin typeface="Garet Bold"/>
                          <a:ea typeface="Garet Bold"/>
                          <a:cs typeface="Garet Bold"/>
                          <a:sym typeface="Garet Bold"/>
                        </a:rPr>
                        <a:t>Conclusion</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Freeform 4" id="4"/>
          <p:cNvSpPr/>
          <p:nvPr/>
        </p:nvSpPr>
        <p:spPr>
          <a:xfrm flipH="false" flipV="false" rot="0">
            <a:off x="-706637" y="1559650"/>
            <a:ext cx="9125543" cy="7167700"/>
          </a:xfrm>
          <a:custGeom>
            <a:avLst/>
            <a:gdLst/>
            <a:ahLst/>
            <a:cxnLst/>
            <a:rect r="r" b="b" t="t" l="l"/>
            <a:pathLst>
              <a:path h="7167700" w="9125543">
                <a:moveTo>
                  <a:pt x="0" y="0"/>
                </a:moveTo>
                <a:lnTo>
                  <a:pt x="9125544" y="0"/>
                </a:lnTo>
                <a:lnTo>
                  <a:pt x="9125544" y="7167700"/>
                </a:lnTo>
                <a:lnTo>
                  <a:pt x="0" y="71677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799313" y="0"/>
            <a:ext cx="3488687" cy="1198840"/>
          </a:xfrm>
          <a:custGeom>
            <a:avLst/>
            <a:gdLst/>
            <a:ahLst/>
            <a:cxnLst/>
            <a:rect r="r" b="b" t="t" l="l"/>
            <a:pathLst>
              <a:path h="1198840" w="3488687">
                <a:moveTo>
                  <a:pt x="0" y="0"/>
                </a:moveTo>
                <a:lnTo>
                  <a:pt x="3488687" y="0"/>
                </a:lnTo>
                <a:lnTo>
                  <a:pt x="3488687" y="1198840"/>
                </a:lnTo>
                <a:lnTo>
                  <a:pt x="0" y="11988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604641" y="2439692"/>
            <a:ext cx="6531462" cy="785704"/>
          </a:xfrm>
          <a:prstGeom prst="rect">
            <a:avLst/>
          </a:prstGeom>
        </p:spPr>
        <p:txBody>
          <a:bodyPr anchor="t" rtlCol="false" tIns="0" lIns="0" bIns="0" rIns="0">
            <a:spAutoFit/>
          </a:bodyPr>
          <a:lstStyle/>
          <a:p>
            <a:pPr algn="just" marL="0" indent="0" lvl="0">
              <a:lnSpc>
                <a:spcPts val="5808"/>
              </a:lnSpc>
              <a:spcBef>
                <a:spcPct val="0"/>
              </a:spcBef>
            </a:pPr>
            <a:r>
              <a:rPr lang="en-US" sz="5808" spc="-458">
                <a:solidFill>
                  <a:srgbClr val="FFFFFF"/>
                </a:solidFill>
                <a:latin typeface="Archivo Black"/>
                <a:ea typeface="Archivo Black"/>
                <a:cs typeface="Archivo Black"/>
                <a:sym typeface="Archivo Black"/>
              </a:rPr>
              <a:t>Agenda</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graphicFrame>
        <p:nvGraphicFramePr>
          <p:cNvPr name="Object 3" id="3"/>
          <p:cNvGraphicFramePr/>
          <p:nvPr/>
        </p:nvGraphicFramePr>
        <p:xfrm>
          <a:off x="1028700" y="1643508"/>
          <a:ext cx="11315700" cy="2514600"/>
        </p:xfrm>
        <a:graphic>
          <a:graphicData uri="http://schemas.openxmlformats.org/presentationml/2006/ole">
            <p:oleObj imgW="13576300" imgH="4775200" r:id="rId4" progId="Excel.Sheet.12" name="Worksheet">
              <p:embed/>
              <p:pic>
                <p:nvPicPr>
                  <p:cNvPr name="" id="0"/>
                  <p:cNvPicPr/>
                  <p:nvPr/>
                </p:nvPicPr>
                <p:blipFill>
                  <a:blip r:embed="rId3"/>
                  <a:stretch>
                    <a:fillRect/>
                  </a:stretch>
                </p:blipFill>
                <p:spPr>
                  <a:xfrm>
                    <a:off x="1270000" y="1270000"/>
                    <a:ext cx="1270000" cy="1270000"/>
                  </a:xfrm>
                  <a:prstGeom prst="rect"/>
                </p:spPr>
              </p:pic>
            </p:oleObj>
          </a:graphicData>
        </a:graphic>
      </p:graphicFrame>
      <p:sp>
        <p:nvSpPr>
          <p:cNvPr name="TextBox 4" id="4"/>
          <p:cNvSpPr txBox="true"/>
          <p:nvPr/>
        </p:nvSpPr>
        <p:spPr>
          <a:xfrm rot="0">
            <a:off x="1028700" y="487363"/>
            <a:ext cx="16230600" cy="339725"/>
          </a:xfrm>
          <a:prstGeom prst="rect">
            <a:avLst/>
          </a:prstGeom>
        </p:spPr>
        <p:txBody>
          <a:bodyPr anchor="t" rtlCol="false" tIns="0" lIns="0" bIns="0" rIns="0">
            <a:spAutoFit/>
          </a:bodyPr>
          <a:lstStyle/>
          <a:p>
            <a:pPr algn="l" marL="0" indent="0" lvl="0">
              <a:lnSpc>
                <a:spcPts val="2800"/>
              </a:lnSpc>
              <a:spcBef>
                <a:spcPct val="0"/>
              </a:spcBef>
            </a:pPr>
            <a:r>
              <a:rPr lang="en-US" b="true" sz="2000">
                <a:solidFill>
                  <a:srgbClr val="000000"/>
                </a:solidFill>
                <a:latin typeface="Garet Bold"/>
                <a:ea typeface="Garet Bold"/>
                <a:cs typeface="Garet Bold"/>
                <a:sym typeface="Garet Bold"/>
              </a:rPr>
              <a:t>I</a:t>
            </a:r>
            <a:r>
              <a:rPr lang="en-US" b="true" sz="2000" u="none">
                <a:solidFill>
                  <a:srgbClr val="000000"/>
                </a:solidFill>
                <a:latin typeface="Garet Bold"/>
                <a:ea typeface="Garet Bold"/>
                <a:cs typeface="Garet Bold"/>
                <a:sym typeface="Garet Bold"/>
              </a:rPr>
              <a:t>NTERPRETING ANOVA OUTPUT</a:t>
            </a:r>
          </a:p>
        </p:txBody>
      </p:sp>
      <p:sp>
        <p:nvSpPr>
          <p:cNvPr name="TextBox 5" id="5"/>
          <p:cNvSpPr txBox="true"/>
          <p:nvPr/>
        </p:nvSpPr>
        <p:spPr>
          <a:xfrm rot="0">
            <a:off x="1028700" y="1056133"/>
            <a:ext cx="4319111" cy="339725"/>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Garet"/>
                <a:ea typeface="Garet"/>
                <a:cs typeface="Garet"/>
                <a:sym typeface="Garet"/>
              </a:rPr>
              <a:t>A standard ANOVA table includes:</a:t>
            </a:r>
          </a:p>
        </p:txBody>
      </p:sp>
      <p:sp>
        <p:nvSpPr>
          <p:cNvPr name="TextBox 6" id="6"/>
          <p:cNvSpPr txBox="true"/>
          <p:nvPr/>
        </p:nvSpPr>
        <p:spPr>
          <a:xfrm rot="0">
            <a:off x="1028700" y="8146107"/>
            <a:ext cx="9432836" cy="2101850"/>
          </a:xfrm>
          <a:prstGeom prst="rect">
            <a:avLst/>
          </a:prstGeom>
        </p:spPr>
        <p:txBody>
          <a:bodyPr anchor="t" rtlCol="false" tIns="0" lIns="0" bIns="0" rIns="0">
            <a:spAutoFit/>
          </a:bodyPr>
          <a:lstStyle/>
          <a:p>
            <a:pPr algn="l">
              <a:lnSpc>
                <a:spcPts val="2800"/>
              </a:lnSpc>
              <a:spcBef>
                <a:spcPct val="0"/>
              </a:spcBef>
            </a:pPr>
            <a:r>
              <a:rPr lang="en-US" sz="2000">
                <a:solidFill>
                  <a:srgbClr val="000000"/>
                </a:solidFill>
                <a:latin typeface="Garet"/>
                <a:ea typeface="Garet"/>
                <a:cs typeface="Garet"/>
                <a:sym typeface="Garet"/>
              </a:rPr>
              <a:t>Interpretation:</a:t>
            </a:r>
          </a:p>
          <a:p>
            <a:pPr algn="l">
              <a:lnSpc>
                <a:spcPts val="2800"/>
              </a:lnSpc>
              <a:spcBef>
                <a:spcPct val="0"/>
              </a:spcBef>
            </a:pPr>
            <a:r>
              <a:rPr lang="en-US" sz="2000">
                <a:solidFill>
                  <a:srgbClr val="000000"/>
                </a:solidFill>
                <a:latin typeface="Garet"/>
                <a:ea typeface="Garet"/>
                <a:cs typeface="Garet"/>
                <a:sym typeface="Garet"/>
              </a:rPr>
              <a:t>p &lt; 0.05 → reject the null hypothesis; group means differ significantly.</a:t>
            </a:r>
          </a:p>
          <a:p>
            <a:pPr algn="l">
              <a:lnSpc>
                <a:spcPts val="2800"/>
              </a:lnSpc>
              <a:spcBef>
                <a:spcPct val="0"/>
              </a:spcBef>
            </a:pPr>
            <a:r>
              <a:rPr lang="en-US" sz="2000">
                <a:solidFill>
                  <a:srgbClr val="000000"/>
                </a:solidFill>
                <a:latin typeface="Garet"/>
                <a:ea typeface="Garet"/>
                <a:cs typeface="Garet"/>
                <a:sym typeface="Garet"/>
              </a:rPr>
              <a:t>p ≥ 0.05 → fail to reject the null hypothesis; group means do not differ.</a:t>
            </a:r>
          </a:p>
          <a:p>
            <a:pPr algn="l">
              <a:lnSpc>
                <a:spcPts val="2800"/>
              </a:lnSpc>
              <a:spcBef>
                <a:spcPct val="0"/>
              </a:spcBef>
            </a:pPr>
            <a:r>
              <a:rPr lang="en-US" sz="2000">
                <a:solidFill>
                  <a:srgbClr val="000000"/>
                </a:solidFill>
                <a:latin typeface="Garet"/>
                <a:ea typeface="Garet"/>
                <a:cs typeface="Garet"/>
                <a:sym typeface="Garet"/>
              </a:rPr>
              <a:t>When significant differences are found, post hoc tests (e.g., Tukey, Bonferroni, Scheffé) identify which groups differ.</a:t>
            </a:r>
          </a:p>
          <a:p>
            <a:pPr algn="l">
              <a:lnSpc>
                <a:spcPts val="2800"/>
              </a:lnSpc>
              <a:spcBef>
                <a:spcPct val="0"/>
              </a:spcBef>
            </a:pPr>
          </a:p>
        </p:txBody>
      </p:sp>
      <p:sp>
        <p:nvSpPr>
          <p:cNvPr name="TextBox 7" id="7"/>
          <p:cNvSpPr txBox="true"/>
          <p:nvPr/>
        </p:nvSpPr>
        <p:spPr>
          <a:xfrm rot="0">
            <a:off x="12350051" y="487363"/>
            <a:ext cx="2948702" cy="339725"/>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Garet Bold"/>
                <a:ea typeface="Garet Bold"/>
                <a:cs typeface="Garet Bold"/>
                <a:sym typeface="Garet Bold"/>
              </a:rPr>
              <a:t>When ANOVA Is Useful</a:t>
            </a:r>
          </a:p>
        </p:txBody>
      </p:sp>
      <p:sp>
        <p:nvSpPr>
          <p:cNvPr name="TextBox 8" id="8"/>
          <p:cNvSpPr txBox="true"/>
          <p:nvPr/>
        </p:nvSpPr>
        <p:spPr>
          <a:xfrm rot="0">
            <a:off x="11623043" y="990600"/>
            <a:ext cx="5636257" cy="4921250"/>
          </a:xfrm>
          <a:prstGeom prst="rect">
            <a:avLst/>
          </a:prstGeom>
        </p:spPr>
        <p:txBody>
          <a:bodyPr anchor="t" rtlCol="false" tIns="0" lIns="0" bIns="0" rIns="0">
            <a:spAutoFit/>
          </a:bodyPr>
          <a:lstStyle/>
          <a:p>
            <a:pPr algn="l">
              <a:lnSpc>
                <a:spcPts val="2800"/>
              </a:lnSpc>
              <a:spcBef>
                <a:spcPct val="0"/>
              </a:spcBef>
            </a:pPr>
            <a:r>
              <a:rPr lang="en-US" b="true" sz="2000">
                <a:solidFill>
                  <a:srgbClr val="000000"/>
                </a:solidFill>
                <a:latin typeface="Garet Bold"/>
                <a:ea typeface="Garet Bold"/>
                <a:cs typeface="Garet Bold"/>
                <a:sym typeface="Garet Bold"/>
              </a:rPr>
              <a:t>ANOVA is appropriate when:</a:t>
            </a:r>
          </a:p>
          <a:p>
            <a:pPr algn="l" marL="431801" indent="-215900" lvl="1">
              <a:lnSpc>
                <a:spcPts val="2800"/>
              </a:lnSpc>
              <a:buFont typeface="Arial"/>
              <a:buChar char="•"/>
            </a:pPr>
            <a:r>
              <a:rPr lang="en-US" b="true" sz="2000">
                <a:solidFill>
                  <a:srgbClr val="000000"/>
                </a:solidFill>
                <a:latin typeface="Garet Bold"/>
                <a:ea typeface="Garet Bold"/>
                <a:cs typeface="Garet Bold"/>
                <a:sym typeface="Garet Bold"/>
              </a:rPr>
              <a:t>The dependent variable is continuous.</a:t>
            </a:r>
          </a:p>
          <a:p>
            <a:pPr algn="l" marL="431801" indent="-215900" lvl="1">
              <a:lnSpc>
                <a:spcPts val="2800"/>
              </a:lnSpc>
              <a:buFont typeface="Arial"/>
              <a:buChar char="•"/>
            </a:pPr>
            <a:r>
              <a:rPr lang="en-US" b="true" sz="2000">
                <a:solidFill>
                  <a:srgbClr val="000000"/>
                </a:solidFill>
                <a:latin typeface="Garet Bold"/>
                <a:ea typeface="Garet Bold"/>
                <a:cs typeface="Garet Bold"/>
                <a:sym typeface="Garet Bold"/>
              </a:rPr>
              <a:t>One or more factors are categorical.</a:t>
            </a:r>
          </a:p>
          <a:p>
            <a:pPr algn="l" marL="431801" indent="-215900" lvl="1">
              <a:lnSpc>
                <a:spcPts val="2800"/>
              </a:lnSpc>
              <a:buFont typeface="Arial"/>
              <a:buChar char="•"/>
            </a:pPr>
            <a:r>
              <a:rPr lang="en-US" b="true" sz="2000">
                <a:solidFill>
                  <a:srgbClr val="000000"/>
                </a:solidFill>
                <a:latin typeface="Garet Bold"/>
                <a:ea typeface="Garet Bold"/>
                <a:cs typeface="Garet Bold"/>
                <a:sym typeface="Garet Bold"/>
              </a:rPr>
              <a:t>The goal is to evaluate group differences or interaction effects.</a:t>
            </a:r>
          </a:p>
          <a:p>
            <a:pPr algn="l">
              <a:lnSpc>
                <a:spcPts val="2800"/>
              </a:lnSpc>
              <a:spcBef>
                <a:spcPct val="0"/>
              </a:spcBef>
            </a:pPr>
            <a:r>
              <a:rPr lang="en-US" b="true" sz="2000">
                <a:solidFill>
                  <a:srgbClr val="000000"/>
                </a:solidFill>
                <a:latin typeface="Garet Bold"/>
                <a:ea typeface="Garet Bold"/>
                <a:cs typeface="Garet Bold"/>
                <a:sym typeface="Garet Bold"/>
              </a:rPr>
              <a:t>Common applications include:</a:t>
            </a:r>
          </a:p>
          <a:p>
            <a:pPr algn="l" marL="431801" indent="-215900" lvl="1">
              <a:lnSpc>
                <a:spcPts val="2800"/>
              </a:lnSpc>
              <a:buFont typeface="Arial"/>
              <a:buChar char="•"/>
            </a:pPr>
            <a:r>
              <a:rPr lang="en-US" b="true" sz="2000">
                <a:solidFill>
                  <a:srgbClr val="000000"/>
                </a:solidFill>
                <a:latin typeface="Garet Bold"/>
                <a:ea typeface="Garet Bold"/>
                <a:cs typeface="Garet Bold"/>
                <a:sym typeface="Garet Bold"/>
              </a:rPr>
              <a:t>Education (evaluating instructional methods),</a:t>
            </a:r>
          </a:p>
          <a:p>
            <a:pPr algn="l" marL="431801" indent="-215900" lvl="1">
              <a:lnSpc>
                <a:spcPts val="2800"/>
              </a:lnSpc>
              <a:buFont typeface="Arial"/>
              <a:buChar char="•"/>
            </a:pPr>
            <a:r>
              <a:rPr lang="en-US" b="true" sz="2000">
                <a:solidFill>
                  <a:srgbClr val="000000"/>
                </a:solidFill>
                <a:latin typeface="Garet Bold"/>
                <a:ea typeface="Garet Bold"/>
                <a:cs typeface="Garet Bold"/>
                <a:sym typeface="Garet Bold"/>
              </a:rPr>
              <a:t>Medicine (comparing treatment outcomes),</a:t>
            </a:r>
          </a:p>
          <a:p>
            <a:pPr algn="l" marL="431801" indent="-215900" lvl="1">
              <a:lnSpc>
                <a:spcPts val="2800"/>
              </a:lnSpc>
              <a:buFont typeface="Arial"/>
              <a:buChar char="•"/>
            </a:pPr>
            <a:r>
              <a:rPr lang="en-US" b="true" sz="2000">
                <a:solidFill>
                  <a:srgbClr val="000000"/>
                </a:solidFill>
                <a:latin typeface="Garet Bold"/>
                <a:ea typeface="Garet Bold"/>
                <a:cs typeface="Garet Bold"/>
                <a:sym typeface="Garet Bold"/>
              </a:rPr>
              <a:t>Psychology (assessing intervention effects),</a:t>
            </a:r>
          </a:p>
          <a:p>
            <a:pPr algn="l" marL="431801" indent="-215900" lvl="1">
              <a:lnSpc>
                <a:spcPts val="2800"/>
              </a:lnSpc>
              <a:buFont typeface="Arial"/>
              <a:buChar char="•"/>
            </a:pPr>
            <a:r>
              <a:rPr lang="en-US" b="true" sz="2000">
                <a:solidFill>
                  <a:srgbClr val="000000"/>
                </a:solidFill>
                <a:latin typeface="Garet Bold"/>
                <a:ea typeface="Garet Bold"/>
                <a:cs typeface="Garet Bold"/>
                <a:sym typeface="Garet Bold"/>
              </a:rPr>
              <a:t>Marketing (comparing responses across customer segments).</a:t>
            </a:r>
          </a:p>
        </p:txBody>
      </p:sp>
      <p:sp>
        <p:nvSpPr>
          <p:cNvPr name="Freeform 9" id="9"/>
          <p:cNvSpPr/>
          <p:nvPr/>
        </p:nvSpPr>
        <p:spPr>
          <a:xfrm flipH="false" flipV="false" rot="-2283199">
            <a:off x="13663936" y="7700286"/>
            <a:ext cx="6582993" cy="2262156"/>
          </a:xfrm>
          <a:custGeom>
            <a:avLst/>
            <a:gdLst/>
            <a:ahLst/>
            <a:cxnLst/>
            <a:rect r="r" b="b" t="t" l="l"/>
            <a:pathLst>
              <a:path h="2262156" w="6582993">
                <a:moveTo>
                  <a:pt x="0" y="0"/>
                </a:moveTo>
                <a:lnTo>
                  <a:pt x="6582993" y="0"/>
                </a:lnTo>
                <a:lnTo>
                  <a:pt x="6582993" y="2262155"/>
                </a:lnTo>
                <a:lnTo>
                  <a:pt x="0" y="22621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Freeform 3" id="3"/>
          <p:cNvSpPr/>
          <p:nvPr/>
        </p:nvSpPr>
        <p:spPr>
          <a:xfrm flipH="false" flipV="false" rot="0">
            <a:off x="12187903" y="1882532"/>
            <a:ext cx="6100097" cy="961376"/>
          </a:xfrm>
          <a:custGeom>
            <a:avLst/>
            <a:gdLst/>
            <a:ahLst/>
            <a:cxnLst/>
            <a:rect r="r" b="b" t="t" l="l"/>
            <a:pathLst>
              <a:path h="961376" w="6100097">
                <a:moveTo>
                  <a:pt x="0" y="0"/>
                </a:moveTo>
                <a:lnTo>
                  <a:pt x="6100097" y="0"/>
                </a:lnTo>
                <a:lnTo>
                  <a:pt x="6100097" y="961376"/>
                </a:lnTo>
                <a:lnTo>
                  <a:pt x="0" y="961376"/>
                </a:lnTo>
                <a:lnTo>
                  <a:pt x="0" y="0"/>
                </a:lnTo>
                <a:close/>
              </a:path>
            </a:pathLst>
          </a:custGeom>
          <a:blipFill>
            <a:blip r:embed="rId3"/>
            <a:stretch>
              <a:fillRect l="0" t="0" r="0" b="-10142"/>
            </a:stretch>
          </a:blipFill>
        </p:spPr>
      </p:sp>
      <p:sp>
        <p:nvSpPr>
          <p:cNvPr name="Freeform 4" id="4"/>
          <p:cNvSpPr/>
          <p:nvPr/>
        </p:nvSpPr>
        <p:spPr>
          <a:xfrm flipH="false" flipV="false" rot="0">
            <a:off x="1028700" y="3527182"/>
            <a:ext cx="10167939" cy="6065808"/>
          </a:xfrm>
          <a:custGeom>
            <a:avLst/>
            <a:gdLst/>
            <a:ahLst/>
            <a:cxnLst/>
            <a:rect r="r" b="b" t="t" l="l"/>
            <a:pathLst>
              <a:path h="6065808" w="10167939">
                <a:moveTo>
                  <a:pt x="0" y="0"/>
                </a:moveTo>
                <a:lnTo>
                  <a:pt x="10167939" y="0"/>
                </a:lnTo>
                <a:lnTo>
                  <a:pt x="10167939" y="6065808"/>
                </a:lnTo>
                <a:lnTo>
                  <a:pt x="0" y="6065808"/>
                </a:lnTo>
                <a:lnTo>
                  <a:pt x="0" y="0"/>
                </a:lnTo>
                <a:close/>
              </a:path>
            </a:pathLst>
          </a:custGeom>
          <a:blipFill>
            <a:blip r:embed="rId4"/>
            <a:stretch>
              <a:fillRect l="0" t="0" r="0" b="0"/>
            </a:stretch>
          </a:blipFill>
        </p:spPr>
      </p:sp>
      <p:sp>
        <p:nvSpPr>
          <p:cNvPr name="TextBox 5" id="5"/>
          <p:cNvSpPr txBox="true"/>
          <p:nvPr/>
        </p:nvSpPr>
        <p:spPr>
          <a:xfrm rot="0">
            <a:off x="773779" y="636799"/>
            <a:ext cx="16740443" cy="955252"/>
          </a:xfrm>
          <a:prstGeom prst="rect">
            <a:avLst/>
          </a:prstGeom>
        </p:spPr>
        <p:txBody>
          <a:bodyPr anchor="t" rtlCol="false" tIns="0" lIns="0" bIns="0" rIns="0">
            <a:spAutoFit/>
          </a:bodyPr>
          <a:lstStyle/>
          <a:p>
            <a:pPr algn="ctr" marL="0" indent="0" lvl="0">
              <a:lnSpc>
                <a:spcPts val="3546"/>
              </a:lnSpc>
              <a:spcBef>
                <a:spcPct val="0"/>
              </a:spcBef>
            </a:pPr>
            <a:r>
              <a:rPr lang="en-US" sz="4546" spc="-359">
                <a:solidFill>
                  <a:srgbClr val="000000"/>
                </a:solidFill>
                <a:latin typeface="Archivo Black"/>
                <a:ea typeface="Archivo Black"/>
                <a:cs typeface="Archivo Black"/>
                <a:sym typeface="Archivo Black"/>
              </a:rPr>
              <a:t>Research Question (Do </a:t>
            </a:r>
            <a:r>
              <a:rPr lang="en-US" sz="4546" spc="-359" u="none">
                <a:solidFill>
                  <a:srgbClr val="000000"/>
                </a:solidFill>
                <a:latin typeface="Archivo Black"/>
                <a:ea typeface="Archivo Black"/>
                <a:cs typeface="Archivo Black"/>
                <a:sym typeface="Archivo Black"/>
              </a:rPr>
              <a:t>students with Low, Medium, and High study hours have significantly different exam scores?)</a:t>
            </a:r>
          </a:p>
        </p:txBody>
      </p:sp>
      <p:sp>
        <p:nvSpPr>
          <p:cNvPr name="TextBox 6" id="6"/>
          <p:cNvSpPr txBox="true"/>
          <p:nvPr/>
        </p:nvSpPr>
        <p:spPr>
          <a:xfrm rot="0">
            <a:off x="773779" y="1844432"/>
            <a:ext cx="11169889" cy="1397000"/>
          </a:xfrm>
          <a:prstGeom prst="rect">
            <a:avLst/>
          </a:prstGeom>
        </p:spPr>
        <p:txBody>
          <a:bodyPr anchor="t" rtlCol="false" tIns="0" lIns="0" bIns="0" rIns="0">
            <a:spAutoFit/>
          </a:bodyPr>
          <a:lstStyle/>
          <a:p>
            <a:pPr algn="ctr">
              <a:lnSpc>
                <a:spcPts val="2800"/>
              </a:lnSpc>
              <a:spcBef>
                <a:spcPct val="0"/>
              </a:spcBef>
            </a:pPr>
            <a:r>
              <a:rPr lang="en-US" sz="2000" spc="-158">
                <a:solidFill>
                  <a:srgbClr val="000000"/>
                </a:solidFill>
                <a:latin typeface="Garet"/>
                <a:ea typeface="Garet"/>
                <a:cs typeface="Garet"/>
                <a:sym typeface="Garet"/>
              </a:rPr>
              <a:t>We used One-Way ANOVA (Analysis of Variance) to test the hypothesis that Hours Studied (grouped into Low, Medium, and High levels) has a statistically significant effect on the mean Exam Score. This test confirms if the differences observed between the study groups are real or due to random chance.</a:t>
            </a:r>
          </a:p>
          <a:p>
            <a:pPr algn="ctr">
              <a:lnSpc>
                <a:spcPts val="2800"/>
              </a:lnSpc>
              <a:spcBef>
                <a:spcPct val="0"/>
              </a:spcBef>
            </a:pPr>
          </a:p>
        </p:txBody>
      </p:sp>
      <p:sp>
        <p:nvSpPr>
          <p:cNvPr name="TextBox 7" id="7"/>
          <p:cNvSpPr txBox="true"/>
          <p:nvPr/>
        </p:nvSpPr>
        <p:spPr>
          <a:xfrm rot="0">
            <a:off x="11453197" y="3489082"/>
            <a:ext cx="6061024" cy="1749425"/>
          </a:xfrm>
          <a:prstGeom prst="rect">
            <a:avLst/>
          </a:prstGeom>
        </p:spPr>
        <p:txBody>
          <a:bodyPr anchor="t" rtlCol="false" tIns="0" lIns="0" bIns="0" rIns="0">
            <a:spAutoFit/>
          </a:bodyPr>
          <a:lstStyle/>
          <a:p>
            <a:pPr algn="l">
              <a:lnSpc>
                <a:spcPts val="2800"/>
              </a:lnSpc>
              <a:spcBef>
                <a:spcPct val="0"/>
              </a:spcBef>
            </a:pPr>
            <a:r>
              <a:rPr lang="en-US" b="true" sz="2000" spc="-158">
                <a:solidFill>
                  <a:srgbClr val="000000"/>
                </a:solidFill>
                <a:latin typeface="Garet Bold"/>
                <a:ea typeface="Garet Bold"/>
                <a:cs typeface="Garet Bold"/>
                <a:sym typeface="Garet Bold"/>
              </a:rPr>
              <a:t>Interpretation:</a:t>
            </a:r>
          </a:p>
          <a:p>
            <a:pPr algn="l">
              <a:lnSpc>
                <a:spcPts val="2800"/>
              </a:lnSpc>
              <a:spcBef>
                <a:spcPct val="0"/>
              </a:spcBef>
            </a:pPr>
            <a:r>
              <a:rPr lang="en-US" sz="2000" spc="-158">
                <a:solidFill>
                  <a:srgbClr val="000000"/>
                </a:solidFill>
                <a:latin typeface="Garet"/>
                <a:ea typeface="Garet"/>
                <a:cs typeface="Garet"/>
                <a:sym typeface="Garet"/>
              </a:rPr>
              <a:t>P-value is Extremely Small: Your P-Value is 1.935 × 10⁻²⁵⁵. This is essentially zero and is far smaller than the standard significance level of α = 0.05.</a:t>
            </a:r>
          </a:p>
          <a:p>
            <a:pPr algn="l">
              <a:lnSpc>
                <a:spcPts val="2800"/>
              </a:lnSpc>
              <a:spcBef>
                <a:spcPct val="0"/>
              </a:spcBef>
            </a:pPr>
          </a:p>
        </p:txBody>
      </p:sp>
      <p:sp>
        <p:nvSpPr>
          <p:cNvPr name="TextBox 8" id="8"/>
          <p:cNvSpPr txBox="true"/>
          <p:nvPr/>
        </p:nvSpPr>
        <p:spPr>
          <a:xfrm rot="0">
            <a:off x="11453197" y="5105400"/>
            <a:ext cx="5587535" cy="3511550"/>
          </a:xfrm>
          <a:prstGeom prst="rect">
            <a:avLst/>
          </a:prstGeom>
        </p:spPr>
        <p:txBody>
          <a:bodyPr anchor="t" rtlCol="false" tIns="0" lIns="0" bIns="0" rIns="0">
            <a:spAutoFit/>
          </a:bodyPr>
          <a:lstStyle/>
          <a:p>
            <a:pPr algn="l">
              <a:lnSpc>
                <a:spcPts val="2800"/>
              </a:lnSpc>
              <a:spcBef>
                <a:spcPct val="0"/>
              </a:spcBef>
            </a:pPr>
            <a:r>
              <a:rPr lang="en-US" b="true" sz="2000" spc="-158">
                <a:solidFill>
                  <a:srgbClr val="000000"/>
                </a:solidFill>
                <a:latin typeface="Garet Bold"/>
                <a:ea typeface="Garet Bold"/>
                <a:cs typeface="Garet Bold"/>
                <a:sym typeface="Garet Bold"/>
              </a:rPr>
              <a:t>Decision:</a:t>
            </a:r>
          </a:p>
          <a:p>
            <a:pPr algn="l">
              <a:lnSpc>
                <a:spcPts val="2800"/>
              </a:lnSpc>
              <a:spcBef>
                <a:spcPct val="0"/>
              </a:spcBef>
            </a:pPr>
            <a:r>
              <a:rPr lang="en-US" sz="2000" spc="-158">
                <a:solidFill>
                  <a:srgbClr val="000000"/>
                </a:solidFill>
                <a:latin typeface="Garet"/>
                <a:ea typeface="Garet"/>
                <a:cs typeface="Garet"/>
                <a:sym typeface="Garet"/>
              </a:rPr>
              <a:t>Since the P-value &lt; 0.05, you reject the Null Hypothesis (H₀).</a:t>
            </a:r>
          </a:p>
          <a:p>
            <a:pPr algn="l">
              <a:lnSpc>
                <a:spcPts val="2800"/>
              </a:lnSpc>
              <a:spcBef>
                <a:spcPct val="0"/>
              </a:spcBef>
            </a:pPr>
            <a:r>
              <a:rPr lang="en-US" sz="2000" spc="-158">
                <a:solidFill>
                  <a:srgbClr val="000000"/>
                </a:solidFill>
                <a:latin typeface="Garet"/>
                <a:ea typeface="Garet"/>
                <a:cs typeface="Garet"/>
                <a:sym typeface="Garet"/>
              </a:rPr>
              <a:t>The result confirms that the differences in mean Exam Scores across the ‘Low’, ‘Medium’, and ‘High’ study-hour groups are statistically significant. The high F-statistic (641.811) indicates that the variation between the groups is much larger than the variation within the groups.</a:t>
            </a:r>
          </a:p>
          <a:p>
            <a:pPr algn="l">
              <a:lnSpc>
                <a:spcPts val="2800"/>
              </a:lnSpc>
              <a:spcBef>
                <a:spcPct val="0"/>
              </a:spcBef>
            </a:pPr>
          </a:p>
        </p:txBody>
      </p:sp>
      <p:sp>
        <p:nvSpPr>
          <p:cNvPr name="Freeform 9" id="9"/>
          <p:cNvSpPr/>
          <p:nvPr/>
        </p:nvSpPr>
        <p:spPr>
          <a:xfrm flipH="false" flipV="false" rot="0">
            <a:off x="15794611" y="8505778"/>
            <a:ext cx="1916143" cy="1505043"/>
          </a:xfrm>
          <a:custGeom>
            <a:avLst/>
            <a:gdLst/>
            <a:ahLst/>
            <a:cxnLst/>
            <a:rect r="r" b="b" t="t" l="l"/>
            <a:pathLst>
              <a:path h="1505043" w="1916143">
                <a:moveTo>
                  <a:pt x="0" y="0"/>
                </a:moveTo>
                <a:lnTo>
                  <a:pt x="1916143" y="0"/>
                </a:lnTo>
                <a:lnTo>
                  <a:pt x="1916143" y="1505044"/>
                </a:lnTo>
                <a:lnTo>
                  <a:pt x="0" y="15050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Freeform 3" id="3"/>
          <p:cNvSpPr/>
          <p:nvPr/>
        </p:nvSpPr>
        <p:spPr>
          <a:xfrm flipH="false" flipV="false" rot="0">
            <a:off x="1517390" y="3141577"/>
            <a:ext cx="9682667" cy="6847097"/>
          </a:xfrm>
          <a:custGeom>
            <a:avLst/>
            <a:gdLst/>
            <a:ahLst/>
            <a:cxnLst/>
            <a:rect r="r" b="b" t="t" l="l"/>
            <a:pathLst>
              <a:path h="6847097" w="9682667">
                <a:moveTo>
                  <a:pt x="0" y="0"/>
                </a:moveTo>
                <a:lnTo>
                  <a:pt x="9682667" y="0"/>
                </a:lnTo>
                <a:lnTo>
                  <a:pt x="9682667" y="6847097"/>
                </a:lnTo>
                <a:lnTo>
                  <a:pt x="0" y="6847097"/>
                </a:lnTo>
                <a:lnTo>
                  <a:pt x="0" y="0"/>
                </a:lnTo>
                <a:close/>
              </a:path>
            </a:pathLst>
          </a:custGeom>
          <a:blipFill>
            <a:blip r:embed="rId3"/>
            <a:stretch>
              <a:fillRect l="0" t="0" r="0" b="0"/>
            </a:stretch>
          </a:blipFill>
        </p:spPr>
      </p:sp>
      <p:sp>
        <p:nvSpPr>
          <p:cNvPr name="TextBox 4" id="4"/>
          <p:cNvSpPr txBox="true"/>
          <p:nvPr/>
        </p:nvSpPr>
        <p:spPr>
          <a:xfrm rot="0">
            <a:off x="773779" y="636799"/>
            <a:ext cx="16740443" cy="513163"/>
          </a:xfrm>
          <a:prstGeom prst="rect">
            <a:avLst/>
          </a:prstGeom>
        </p:spPr>
        <p:txBody>
          <a:bodyPr anchor="t" rtlCol="false" tIns="0" lIns="0" bIns="0" rIns="0">
            <a:spAutoFit/>
          </a:bodyPr>
          <a:lstStyle/>
          <a:p>
            <a:pPr algn="ctr" marL="0" indent="0" lvl="0">
              <a:lnSpc>
                <a:spcPts val="3546"/>
              </a:lnSpc>
              <a:spcBef>
                <a:spcPct val="0"/>
              </a:spcBef>
            </a:pPr>
            <a:r>
              <a:rPr lang="en-US" sz="4546" spc="-359">
                <a:solidFill>
                  <a:srgbClr val="000000"/>
                </a:solidFill>
                <a:latin typeface="Archivo Black"/>
                <a:ea typeface="Archivo Black"/>
                <a:cs typeface="Archivo Black"/>
                <a:sym typeface="Archivo Black"/>
              </a:rPr>
              <a:t>Post-Hoc A</a:t>
            </a:r>
            <a:r>
              <a:rPr lang="en-US" sz="4546" spc="-359" u="none">
                <a:solidFill>
                  <a:srgbClr val="000000"/>
                </a:solidFill>
                <a:latin typeface="Archivo Black"/>
                <a:ea typeface="Archivo Black"/>
                <a:cs typeface="Archivo Black"/>
                <a:sym typeface="Archivo Black"/>
              </a:rPr>
              <a:t>nalysis of Study Effort</a:t>
            </a:r>
          </a:p>
        </p:txBody>
      </p:sp>
      <p:sp>
        <p:nvSpPr>
          <p:cNvPr name="TextBox 5" id="5"/>
          <p:cNvSpPr txBox="true"/>
          <p:nvPr/>
        </p:nvSpPr>
        <p:spPr>
          <a:xfrm rot="0">
            <a:off x="773779" y="1844432"/>
            <a:ext cx="11169889" cy="1044575"/>
          </a:xfrm>
          <a:prstGeom prst="rect">
            <a:avLst/>
          </a:prstGeom>
        </p:spPr>
        <p:txBody>
          <a:bodyPr anchor="t" rtlCol="false" tIns="0" lIns="0" bIns="0" rIns="0">
            <a:spAutoFit/>
          </a:bodyPr>
          <a:lstStyle/>
          <a:p>
            <a:pPr algn="ctr">
              <a:lnSpc>
                <a:spcPts val="2800"/>
              </a:lnSpc>
              <a:spcBef>
                <a:spcPct val="0"/>
              </a:spcBef>
            </a:pPr>
            <a:r>
              <a:rPr lang="en-US" sz="2000" spc="-158">
                <a:solidFill>
                  <a:srgbClr val="000000"/>
                </a:solidFill>
                <a:latin typeface="Garet"/>
                <a:ea typeface="Garet"/>
                <a:cs typeface="Garet"/>
                <a:sym typeface="Garet"/>
              </a:rPr>
              <a:t>Following</a:t>
            </a:r>
            <a:r>
              <a:rPr lang="en-US" sz="2000" spc="-158">
                <a:solidFill>
                  <a:srgbClr val="000000"/>
                </a:solidFill>
                <a:latin typeface="Garet"/>
                <a:ea typeface="Garet"/>
                <a:cs typeface="Garet"/>
                <a:sym typeface="Garet"/>
              </a:rPr>
              <a:t> the rejection of the Null Hypothesis by the ANOVA, we execute Tukey's Honestly Significant Difference (HSD) test. This post-hoc analysis precisely identifies which specific study-hour groups ('Low', 'Medium', 'High') have statistically distinct mean Exam Scores.</a:t>
            </a:r>
          </a:p>
        </p:txBody>
      </p:sp>
      <p:sp>
        <p:nvSpPr>
          <p:cNvPr name="TextBox 6" id="6"/>
          <p:cNvSpPr txBox="true"/>
          <p:nvPr/>
        </p:nvSpPr>
        <p:spPr>
          <a:xfrm rot="0">
            <a:off x="11943668" y="3277118"/>
            <a:ext cx="6045270" cy="3033506"/>
          </a:xfrm>
          <a:prstGeom prst="rect">
            <a:avLst/>
          </a:prstGeom>
        </p:spPr>
        <p:txBody>
          <a:bodyPr anchor="t" rtlCol="false" tIns="0" lIns="0" bIns="0" rIns="0">
            <a:spAutoFit/>
          </a:bodyPr>
          <a:lstStyle/>
          <a:p>
            <a:pPr algn="l">
              <a:lnSpc>
                <a:spcPts val="3029"/>
              </a:lnSpc>
              <a:spcBef>
                <a:spcPct val="0"/>
              </a:spcBef>
            </a:pPr>
            <a:r>
              <a:rPr lang="en-US" b="true" sz="2163" spc="-170">
                <a:solidFill>
                  <a:srgbClr val="000000"/>
                </a:solidFill>
                <a:latin typeface="Garet Bold"/>
                <a:ea typeface="Garet Bold"/>
                <a:cs typeface="Garet Bold"/>
                <a:sym typeface="Garet Bold"/>
              </a:rPr>
              <a:t>The Tukey's HS</a:t>
            </a:r>
            <a:r>
              <a:rPr lang="en-US" b="true" sz="2163" spc="-170">
                <a:solidFill>
                  <a:srgbClr val="000000"/>
                </a:solidFill>
                <a:latin typeface="Garet Bold"/>
                <a:ea typeface="Garet Bold"/>
                <a:cs typeface="Garet Bold"/>
                <a:sym typeface="Garet Bold"/>
              </a:rPr>
              <a:t>D test reveals a highly significant P-Value (0.0) for all three pairwise comparisons. This conclusively proves that the mean Exam Scores for Low, Medium, and High study-hour groups are all statistically distinct from one another, reinforcing the direct relationship between increased study effort and academic achievement.</a:t>
            </a:r>
          </a:p>
        </p:txBody>
      </p:sp>
      <p:sp>
        <p:nvSpPr>
          <p:cNvPr name="Freeform 7" id="7"/>
          <p:cNvSpPr/>
          <p:nvPr/>
        </p:nvSpPr>
        <p:spPr>
          <a:xfrm flipH="false" flipV="false" rot="-2870556">
            <a:off x="14609834" y="8090404"/>
            <a:ext cx="5298932" cy="2668735"/>
          </a:xfrm>
          <a:custGeom>
            <a:avLst/>
            <a:gdLst/>
            <a:ahLst/>
            <a:cxnLst/>
            <a:rect r="r" b="b" t="t" l="l"/>
            <a:pathLst>
              <a:path h="2668735" w="5298932">
                <a:moveTo>
                  <a:pt x="0" y="0"/>
                </a:moveTo>
                <a:lnTo>
                  <a:pt x="5298932" y="0"/>
                </a:lnTo>
                <a:lnTo>
                  <a:pt x="5298932" y="2668735"/>
                </a:lnTo>
                <a:lnTo>
                  <a:pt x="0" y="26687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TextBox 3" id="3"/>
          <p:cNvSpPr txBox="true"/>
          <p:nvPr/>
        </p:nvSpPr>
        <p:spPr>
          <a:xfrm rot="0">
            <a:off x="1916505" y="1247775"/>
            <a:ext cx="14454990" cy="662237"/>
          </a:xfrm>
          <a:prstGeom prst="rect">
            <a:avLst/>
          </a:prstGeom>
        </p:spPr>
        <p:txBody>
          <a:bodyPr anchor="t" rtlCol="false" tIns="0" lIns="0" bIns="0" rIns="0">
            <a:spAutoFit/>
          </a:bodyPr>
          <a:lstStyle/>
          <a:p>
            <a:pPr algn="ctr" marL="0" indent="0" lvl="0">
              <a:lnSpc>
                <a:spcPts val="4530"/>
              </a:lnSpc>
              <a:spcBef>
                <a:spcPct val="0"/>
              </a:spcBef>
            </a:pPr>
            <a:r>
              <a:rPr lang="en-US" sz="5808" spc="-458">
                <a:solidFill>
                  <a:srgbClr val="000000"/>
                </a:solidFill>
                <a:latin typeface="Archivo Black"/>
                <a:ea typeface="Archivo Black"/>
                <a:cs typeface="Archivo Black"/>
                <a:sym typeface="Archivo Black"/>
              </a:rPr>
              <a:t>Summ</a:t>
            </a:r>
            <a:r>
              <a:rPr lang="en-US" sz="5808" spc="-458" u="none">
                <a:solidFill>
                  <a:srgbClr val="000000"/>
                </a:solidFill>
                <a:latin typeface="Archivo Black"/>
                <a:ea typeface="Archivo Black"/>
                <a:cs typeface="Archivo Black"/>
                <a:sym typeface="Archivo Black"/>
              </a:rPr>
              <a:t>ary for ANOVA</a:t>
            </a:r>
          </a:p>
        </p:txBody>
      </p:sp>
      <p:sp>
        <p:nvSpPr>
          <p:cNvPr name="TextBox 4" id="4"/>
          <p:cNvSpPr txBox="true"/>
          <p:nvPr/>
        </p:nvSpPr>
        <p:spPr>
          <a:xfrm rot="0">
            <a:off x="1028700" y="2106295"/>
            <a:ext cx="16000976" cy="1635125"/>
          </a:xfrm>
          <a:prstGeom prst="rect">
            <a:avLst/>
          </a:prstGeom>
        </p:spPr>
        <p:txBody>
          <a:bodyPr anchor="t" rtlCol="false" tIns="0" lIns="0" bIns="0" rIns="0">
            <a:spAutoFit/>
          </a:bodyPr>
          <a:lstStyle/>
          <a:p>
            <a:pPr algn="l">
              <a:lnSpc>
                <a:spcPts val="3249"/>
              </a:lnSpc>
            </a:pPr>
            <a:r>
              <a:rPr lang="en-US" sz="2499">
                <a:solidFill>
                  <a:srgbClr val="000000"/>
                </a:solidFill>
                <a:latin typeface="Garet"/>
                <a:ea typeface="Garet"/>
                <a:cs typeface="Garet"/>
                <a:sym typeface="Garet"/>
              </a:rPr>
              <a:t>ANOVA provides a sys</a:t>
            </a:r>
            <a:r>
              <a:rPr lang="en-US" sz="2499">
                <a:solidFill>
                  <a:srgbClr val="000000"/>
                </a:solidFill>
                <a:latin typeface="Garet"/>
                <a:ea typeface="Garet"/>
                <a:cs typeface="Garet"/>
                <a:sym typeface="Garet"/>
              </a:rPr>
              <a:t>tema</a:t>
            </a:r>
            <a:r>
              <a:rPr lang="en-US" sz="2499">
                <a:solidFill>
                  <a:srgbClr val="000000"/>
                </a:solidFill>
                <a:latin typeface="Garet"/>
                <a:ea typeface="Garet"/>
                <a:cs typeface="Garet"/>
                <a:sym typeface="Garet"/>
              </a:rPr>
              <a:t>tic m</a:t>
            </a:r>
            <a:r>
              <a:rPr lang="en-US" sz="2499">
                <a:solidFill>
                  <a:srgbClr val="000000"/>
                </a:solidFill>
                <a:latin typeface="Garet"/>
                <a:ea typeface="Garet"/>
                <a:cs typeface="Garet"/>
                <a:sym typeface="Garet"/>
              </a:rPr>
              <a:t>ethod fo</a:t>
            </a:r>
            <a:r>
              <a:rPr lang="en-US" sz="2499">
                <a:solidFill>
                  <a:srgbClr val="000000"/>
                </a:solidFill>
                <a:latin typeface="Garet"/>
                <a:ea typeface="Garet"/>
                <a:cs typeface="Garet"/>
                <a:sym typeface="Garet"/>
              </a:rPr>
              <a:t>r</a:t>
            </a:r>
            <a:r>
              <a:rPr lang="en-US" sz="2499">
                <a:solidFill>
                  <a:srgbClr val="000000"/>
                </a:solidFill>
                <a:latin typeface="Garet"/>
                <a:ea typeface="Garet"/>
                <a:cs typeface="Garet"/>
                <a:sym typeface="Garet"/>
              </a:rPr>
              <a:t> </a:t>
            </a:r>
            <a:r>
              <a:rPr lang="en-US" sz="2499">
                <a:solidFill>
                  <a:srgbClr val="000000"/>
                </a:solidFill>
                <a:latin typeface="Garet"/>
                <a:ea typeface="Garet"/>
                <a:cs typeface="Garet"/>
                <a:sym typeface="Garet"/>
              </a:rPr>
              <a:t>analyzing mean differences</a:t>
            </a:r>
            <a:r>
              <a:rPr lang="en-US" sz="2499">
                <a:solidFill>
                  <a:srgbClr val="000000"/>
                </a:solidFill>
                <a:latin typeface="Garet"/>
                <a:ea typeface="Garet"/>
                <a:cs typeface="Garet"/>
                <a:sym typeface="Garet"/>
              </a:rPr>
              <a:t> a</a:t>
            </a:r>
            <a:r>
              <a:rPr lang="en-US" sz="2499">
                <a:solidFill>
                  <a:srgbClr val="000000"/>
                </a:solidFill>
                <a:latin typeface="Garet"/>
                <a:ea typeface="Garet"/>
                <a:cs typeface="Garet"/>
                <a:sym typeface="Garet"/>
              </a:rPr>
              <a:t>cross multiple groups by ev</a:t>
            </a:r>
            <a:r>
              <a:rPr lang="en-US" sz="2499">
                <a:solidFill>
                  <a:srgbClr val="000000"/>
                </a:solidFill>
                <a:latin typeface="Garet"/>
                <a:ea typeface="Garet"/>
                <a:cs typeface="Garet"/>
                <a:sym typeface="Garet"/>
              </a:rPr>
              <a:t>aluati</a:t>
            </a:r>
            <a:r>
              <a:rPr lang="en-US" sz="2499">
                <a:solidFill>
                  <a:srgbClr val="000000"/>
                </a:solidFill>
                <a:latin typeface="Garet"/>
                <a:ea typeface="Garet"/>
                <a:cs typeface="Garet"/>
                <a:sym typeface="Garet"/>
              </a:rPr>
              <a:t>ng sources of variance. Through variations</a:t>
            </a:r>
            <a:r>
              <a:rPr lang="en-US" sz="2499">
                <a:solidFill>
                  <a:srgbClr val="000000"/>
                </a:solidFill>
                <a:latin typeface="Garet"/>
                <a:ea typeface="Garet"/>
                <a:cs typeface="Garet"/>
                <a:sym typeface="Garet"/>
              </a:rPr>
              <a:t> such as one-way, two-way, repeated measures, and MANOVA, it accommodat</a:t>
            </a:r>
            <a:r>
              <a:rPr lang="en-US" sz="2499">
                <a:solidFill>
                  <a:srgbClr val="000000"/>
                </a:solidFill>
                <a:latin typeface="Garet"/>
                <a:ea typeface="Garet"/>
                <a:cs typeface="Garet"/>
                <a:sym typeface="Garet"/>
              </a:rPr>
              <a:t>es a range of research designs. It remains a foundational tool for statistical inference in studies requiring assessment of group differences and interaction effects.</a:t>
            </a:r>
          </a:p>
        </p:txBody>
      </p:sp>
      <p:sp>
        <p:nvSpPr>
          <p:cNvPr name="Freeform 5" id="5"/>
          <p:cNvSpPr/>
          <p:nvPr/>
        </p:nvSpPr>
        <p:spPr>
          <a:xfrm flipH="false" flipV="false" rot="2972151">
            <a:off x="-1087786" y="7467025"/>
            <a:ext cx="3213211" cy="5063800"/>
          </a:xfrm>
          <a:custGeom>
            <a:avLst/>
            <a:gdLst/>
            <a:ahLst/>
            <a:cxnLst/>
            <a:rect r="r" b="b" t="t" l="l"/>
            <a:pathLst>
              <a:path h="5063800" w="3213211">
                <a:moveTo>
                  <a:pt x="0" y="0"/>
                </a:moveTo>
                <a:lnTo>
                  <a:pt x="3213211" y="0"/>
                </a:lnTo>
                <a:lnTo>
                  <a:pt x="3213211" y="5063801"/>
                </a:lnTo>
                <a:lnTo>
                  <a:pt x="0" y="50638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0" y="5105400"/>
            <a:ext cx="9144000" cy="2949509"/>
          </a:xfrm>
          <a:prstGeom prst="rect">
            <a:avLst/>
          </a:prstGeom>
        </p:spPr>
        <p:txBody>
          <a:bodyPr anchor="t" rtlCol="false" tIns="0" lIns="0" bIns="0" rIns="0">
            <a:spAutoFit/>
          </a:bodyPr>
          <a:lstStyle/>
          <a:p>
            <a:pPr algn="ctr">
              <a:lnSpc>
                <a:spcPts val="3350"/>
              </a:lnSpc>
              <a:spcBef>
                <a:spcPct val="0"/>
              </a:spcBef>
            </a:pPr>
            <a:r>
              <a:rPr lang="en-US" b="true" sz="2393" spc="-189">
                <a:solidFill>
                  <a:srgbClr val="000000"/>
                </a:solidFill>
                <a:latin typeface="Garet Bold"/>
                <a:ea typeface="Garet Bold"/>
                <a:cs typeface="Garet Bold"/>
                <a:sym typeface="Garet Bold"/>
              </a:rPr>
              <a:t>Visualization (Box Plot) Analysis:</a:t>
            </a:r>
          </a:p>
          <a:p>
            <a:pPr algn="ctr">
              <a:lnSpc>
                <a:spcPts val="3350"/>
              </a:lnSpc>
              <a:spcBef>
                <a:spcPct val="0"/>
              </a:spcBef>
            </a:pPr>
            <a:r>
              <a:rPr lang="en-US" sz="2393" spc="-189">
                <a:solidFill>
                  <a:srgbClr val="000000"/>
                </a:solidFill>
                <a:latin typeface="Garet"/>
                <a:ea typeface="Garet"/>
                <a:cs typeface="Garet"/>
                <a:sym typeface="Garet"/>
              </a:rPr>
              <a:t>The box plot provides the practical context for this statistical finding: The median line and the entire box (IQR) are likely at distinctly different levels for the three groups. We can visually conclude that μ_Low &lt; μ_Medium &lt; μ_High. The visualization directly supports the finding that more study time leads to higher exam scores.</a:t>
            </a:r>
          </a:p>
          <a:p>
            <a:pPr algn="ctr">
              <a:lnSpc>
                <a:spcPts val="3350"/>
              </a:lnSpc>
              <a:spcBef>
                <a:spcPct val="0"/>
              </a:spcBef>
            </a:pPr>
          </a:p>
        </p:txBody>
      </p:sp>
      <p:sp>
        <p:nvSpPr>
          <p:cNvPr name="TextBox 7" id="7"/>
          <p:cNvSpPr txBox="true"/>
          <p:nvPr/>
        </p:nvSpPr>
        <p:spPr>
          <a:xfrm rot="0">
            <a:off x="9435828" y="5105400"/>
            <a:ext cx="8852172" cy="2492457"/>
          </a:xfrm>
          <a:prstGeom prst="rect">
            <a:avLst/>
          </a:prstGeom>
        </p:spPr>
        <p:txBody>
          <a:bodyPr anchor="t" rtlCol="false" tIns="0" lIns="0" bIns="0" rIns="0">
            <a:spAutoFit/>
          </a:bodyPr>
          <a:lstStyle/>
          <a:p>
            <a:pPr algn="ctr">
              <a:lnSpc>
                <a:spcPts val="3320"/>
              </a:lnSpc>
              <a:spcBef>
                <a:spcPct val="0"/>
              </a:spcBef>
            </a:pPr>
            <a:r>
              <a:rPr lang="en-US" b="true" sz="2371" spc="-187">
                <a:solidFill>
                  <a:srgbClr val="000000"/>
                </a:solidFill>
                <a:latin typeface="Garet Bold"/>
                <a:ea typeface="Garet Bold"/>
                <a:cs typeface="Garet Bold"/>
                <a:sym typeface="Garet Bold"/>
              </a:rPr>
              <a:t>Visualization (Tukey's Pairwise Comparison)</a:t>
            </a:r>
          </a:p>
          <a:p>
            <a:pPr algn="ctr">
              <a:lnSpc>
                <a:spcPts val="3320"/>
              </a:lnSpc>
              <a:spcBef>
                <a:spcPct val="0"/>
              </a:spcBef>
            </a:pPr>
            <a:r>
              <a:rPr lang="en-US" sz="2371" spc="-187">
                <a:solidFill>
                  <a:srgbClr val="000000"/>
                </a:solidFill>
                <a:latin typeface="Garet"/>
                <a:ea typeface="Garet"/>
                <a:cs typeface="Garet"/>
                <a:sym typeface="Garet"/>
              </a:rPr>
              <a:t>The plot provides conclusive statistical evidence that all three study-hour groups ('Low', 'Medium', 'High') are distinct. The separation of the mean confidence intervals visually confirms that more study effort leads to a statistically significant increase in the mean exam score at every level.</a:t>
            </a:r>
          </a:p>
        </p:txBody>
      </p:sp>
      <p:sp>
        <p:nvSpPr>
          <p:cNvPr name="Freeform 8" id="8"/>
          <p:cNvSpPr/>
          <p:nvPr/>
        </p:nvSpPr>
        <p:spPr>
          <a:xfrm flipH="false" flipV="false" rot="0">
            <a:off x="15774661" y="8337457"/>
            <a:ext cx="1484639" cy="1484639"/>
          </a:xfrm>
          <a:custGeom>
            <a:avLst/>
            <a:gdLst/>
            <a:ahLst/>
            <a:cxnLst/>
            <a:rect r="r" b="b" t="t" l="l"/>
            <a:pathLst>
              <a:path h="1484639" w="1484639">
                <a:moveTo>
                  <a:pt x="0" y="0"/>
                </a:moveTo>
                <a:lnTo>
                  <a:pt x="1484639" y="0"/>
                </a:lnTo>
                <a:lnTo>
                  <a:pt x="1484639" y="1484640"/>
                </a:lnTo>
                <a:lnTo>
                  <a:pt x="0" y="14846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graphicFrame>
        <p:nvGraphicFramePr>
          <p:cNvPr name="Object 3" id="3"/>
          <p:cNvGraphicFramePr/>
          <p:nvPr/>
        </p:nvGraphicFramePr>
        <p:xfrm>
          <a:off x="243771" y="7500348"/>
          <a:ext cx="4686300" cy="2514600"/>
        </p:xfrm>
        <a:graphic>
          <a:graphicData uri="http://schemas.openxmlformats.org/presentationml/2006/ole">
            <p:oleObj imgW="5613400" imgH="3441700" r:id="rId4" progId="Excel.Sheet.12" name="Worksheet">
              <p:embed/>
              <p:pic>
                <p:nvPicPr>
                  <p:cNvPr name="" id="0"/>
                  <p:cNvPicPr/>
                  <p:nvPr/>
                </p:nvPicPr>
                <p:blipFill>
                  <a:blip r:embed="rId3"/>
                  <a:stretch>
                    <a:fillRect/>
                  </a:stretch>
                </p:blipFill>
                <p:spPr>
                  <a:xfrm>
                    <a:off x="1270000" y="1270000"/>
                    <a:ext cx="1270000" cy="1270000"/>
                  </a:xfrm>
                  <a:prstGeom prst="rect"/>
                </p:spPr>
              </p:pic>
            </p:oleObj>
          </a:graphicData>
        </a:graphic>
      </p:graphicFrame>
      <p:graphicFrame>
        <p:nvGraphicFramePr>
          <p:cNvPr name="Object 4" id="4"/>
          <p:cNvGraphicFramePr/>
          <p:nvPr/>
        </p:nvGraphicFramePr>
        <p:xfrm>
          <a:off x="12751458" y="7549102"/>
          <a:ext cx="6100762" cy="2514600"/>
        </p:xfrm>
        <a:graphic>
          <a:graphicData uri="http://schemas.openxmlformats.org/presentationml/2006/ole">
            <p:oleObj imgW="7315200" imgH="3733800" r:id="rId6" progId="Excel.Sheet.12" name="Worksheet">
              <p:embed/>
              <p:pic>
                <p:nvPicPr>
                  <p:cNvPr name="" id="0"/>
                  <p:cNvPicPr/>
                  <p:nvPr/>
                </p:nvPicPr>
                <p:blipFill>
                  <a:blip r:embed="rId5"/>
                  <a:stretch>
                    <a:fillRect/>
                  </a:stretch>
                </p:blipFill>
                <p:spPr>
                  <a:xfrm>
                    <a:off x="1270000" y="1270000"/>
                    <a:ext cx="1270000" cy="1270000"/>
                  </a:xfrm>
                  <a:prstGeom prst="rect"/>
                </p:spPr>
              </p:pic>
            </p:oleObj>
          </a:graphicData>
        </a:graphic>
      </p:graphicFrame>
      <p:sp>
        <p:nvSpPr>
          <p:cNvPr name="TextBox 5" id="5"/>
          <p:cNvSpPr txBox="true"/>
          <p:nvPr/>
        </p:nvSpPr>
        <p:spPr>
          <a:xfrm rot="0">
            <a:off x="1916505" y="807119"/>
            <a:ext cx="14454990" cy="662237"/>
          </a:xfrm>
          <a:prstGeom prst="rect">
            <a:avLst/>
          </a:prstGeom>
        </p:spPr>
        <p:txBody>
          <a:bodyPr anchor="t" rtlCol="false" tIns="0" lIns="0" bIns="0" rIns="0">
            <a:spAutoFit/>
          </a:bodyPr>
          <a:lstStyle/>
          <a:p>
            <a:pPr algn="ctr" marL="0" indent="0" lvl="0">
              <a:lnSpc>
                <a:spcPts val="4530"/>
              </a:lnSpc>
              <a:spcBef>
                <a:spcPct val="0"/>
              </a:spcBef>
            </a:pPr>
            <a:r>
              <a:rPr lang="en-US" sz="5808" spc="-458">
                <a:solidFill>
                  <a:srgbClr val="000000"/>
                </a:solidFill>
                <a:latin typeface="Archivo Black"/>
                <a:ea typeface="Archivo Black"/>
                <a:cs typeface="Archivo Black"/>
                <a:sym typeface="Archivo Black"/>
              </a:rPr>
              <a:t>Correlation An</a:t>
            </a:r>
            <a:r>
              <a:rPr lang="en-US" sz="5808" spc="-458" u="none">
                <a:solidFill>
                  <a:srgbClr val="000000"/>
                </a:solidFill>
                <a:latin typeface="Archivo Black"/>
                <a:ea typeface="Archivo Black"/>
                <a:cs typeface="Archivo Black"/>
                <a:sym typeface="Archivo Black"/>
              </a:rPr>
              <a:t>alysis Between Variables</a:t>
            </a:r>
          </a:p>
        </p:txBody>
      </p:sp>
      <p:sp>
        <p:nvSpPr>
          <p:cNvPr name="TextBox 6" id="6"/>
          <p:cNvSpPr txBox="true"/>
          <p:nvPr/>
        </p:nvSpPr>
        <p:spPr>
          <a:xfrm rot="0">
            <a:off x="1369979" y="1780047"/>
            <a:ext cx="5933237" cy="406400"/>
          </a:xfrm>
          <a:prstGeom prst="rect">
            <a:avLst/>
          </a:prstGeom>
        </p:spPr>
        <p:txBody>
          <a:bodyPr anchor="t" rtlCol="false" tIns="0" lIns="0" bIns="0" rIns="0">
            <a:spAutoFit/>
          </a:bodyPr>
          <a:lstStyle/>
          <a:p>
            <a:pPr algn="l">
              <a:lnSpc>
                <a:spcPts val="3249"/>
              </a:lnSpc>
            </a:pPr>
            <a:r>
              <a:rPr lang="en-US" b="true" sz="2499">
                <a:solidFill>
                  <a:srgbClr val="000000"/>
                </a:solidFill>
                <a:latin typeface="Garet Bold"/>
                <a:ea typeface="Garet Bold"/>
                <a:cs typeface="Garet Bold"/>
                <a:sym typeface="Garet Bold"/>
              </a:rPr>
              <a:t>Pe</a:t>
            </a:r>
            <a:r>
              <a:rPr lang="en-US" b="true" sz="2499">
                <a:solidFill>
                  <a:srgbClr val="000000"/>
                </a:solidFill>
                <a:latin typeface="Garet Bold"/>
                <a:ea typeface="Garet Bold"/>
                <a:cs typeface="Garet Bold"/>
                <a:sym typeface="Garet Bold"/>
              </a:rPr>
              <a:t>arson Correlation</a:t>
            </a:r>
            <a:r>
              <a:rPr lang="en-US" b="true" sz="2499">
                <a:solidFill>
                  <a:srgbClr val="000000"/>
                </a:solidFill>
                <a:latin typeface="Garet Bold"/>
                <a:ea typeface="Garet Bold"/>
                <a:cs typeface="Garet Bold"/>
                <a:sym typeface="Garet Bold"/>
              </a:rPr>
              <a:t> Co</a:t>
            </a:r>
            <a:r>
              <a:rPr lang="en-US" b="true" sz="2499">
                <a:solidFill>
                  <a:srgbClr val="000000"/>
                </a:solidFill>
                <a:latin typeface="Garet Bold"/>
                <a:ea typeface="Garet Bold"/>
                <a:cs typeface="Garet Bold"/>
                <a:sym typeface="Garet Bold"/>
              </a:rPr>
              <a:t>efficient (r)</a:t>
            </a:r>
          </a:p>
        </p:txBody>
      </p:sp>
      <p:sp>
        <p:nvSpPr>
          <p:cNvPr name="TextBox 7" id="7"/>
          <p:cNvSpPr txBox="true"/>
          <p:nvPr/>
        </p:nvSpPr>
        <p:spPr>
          <a:xfrm rot="0">
            <a:off x="243771" y="2148347"/>
            <a:ext cx="8583327" cy="5626100"/>
          </a:xfrm>
          <a:prstGeom prst="rect">
            <a:avLst/>
          </a:prstGeom>
        </p:spPr>
        <p:txBody>
          <a:bodyPr anchor="t" rtlCol="false" tIns="0" lIns="0" bIns="0" rIns="0">
            <a:spAutoFit/>
          </a:bodyPr>
          <a:lstStyle/>
          <a:p>
            <a:pPr algn="l">
              <a:lnSpc>
                <a:spcPts val="2800"/>
              </a:lnSpc>
              <a:spcBef>
                <a:spcPct val="0"/>
              </a:spcBef>
            </a:pPr>
            <a:r>
              <a:rPr lang="en-US" sz="2000" spc="-158">
                <a:solidFill>
                  <a:srgbClr val="000000"/>
                </a:solidFill>
                <a:latin typeface="Garet"/>
                <a:ea typeface="Garet"/>
                <a:cs typeface="Garet"/>
                <a:sym typeface="Garet"/>
              </a:rPr>
              <a:t>Pear</a:t>
            </a:r>
            <a:r>
              <a:rPr lang="en-US" sz="2000" spc="-158">
                <a:solidFill>
                  <a:srgbClr val="000000"/>
                </a:solidFill>
                <a:latin typeface="Garet"/>
                <a:ea typeface="Garet"/>
                <a:cs typeface="Garet"/>
                <a:sym typeface="Garet"/>
              </a:rPr>
              <a:t>son correlation measures the strength and direction of a linear relationship between two continuous variables.</a:t>
            </a:r>
          </a:p>
          <a:p>
            <a:pPr algn="l">
              <a:lnSpc>
                <a:spcPts val="2800"/>
              </a:lnSpc>
              <a:spcBef>
                <a:spcPct val="0"/>
              </a:spcBef>
            </a:pPr>
            <a:r>
              <a:rPr lang="en-US" b="true" sz="2000" spc="-158">
                <a:solidFill>
                  <a:srgbClr val="000000"/>
                </a:solidFill>
                <a:latin typeface="Garet Bold"/>
                <a:ea typeface="Garet Bold"/>
                <a:cs typeface="Garet Bold"/>
                <a:sym typeface="Garet Bold"/>
              </a:rPr>
              <a:t>It quantifies:</a:t>
            </a:r>
          </a:p>
          <a:p>
            <a:pPr algn="l">
              <a:lnSpc>
                <a:spcPts val="2800"/>
              </a:lnSpc>
              <a:spcBef>
                <a:spcPct val="0"/>
              </a:spcBef>
            </a:pPr>
            <a:r>
              <a:rPr lang="en-US" sz="2000" i="true" spc="-158">
                <a:solidFill>
                  <a:srgbClr val="000000"/>
                </a:solidFill>
                <a:latin typeface="Garet Italics"/>
                <a:ea typeface="Garet Italics"/>
                <a:cs typeface="Garet Italics"/>
                <a:sym typeface="Garet Italics"/>
              </a:rPr>
              <a:t>How well two variables move together in a straight-line pattern.</a:t>
            </a:r>
          </a:p>
          <a:p>
            <a:pPr algn="l">
              <a:lnSpc>
                <a:spcPts val="2800"/>
              </a:lnSpc>
              <a:spcBef>
                <a:spcPct val="0"/>
              </a:spcBef>
            </a:pPr>
            <a:r>
              <a:rPr lang="en-US" b="true" sz="2000" spc="-158">
                <a:solidFill>
                  <a:srgbClr val="000000"/>
                </a:solidFill>
                <a:latin typeface="Garet Bold"/>
                <a:ea typeface="Garet Bold"/>
                <a:cs typeface="Garet Bold"/>
                <a:sym typeface="Garet Bold"/>
              </a:rPr>
              <a:t>Formula (conceptual)</a:t>
            </a:r>
          </a:p>
          <a:p>
            <a:pPr algn="l">
              <a:lnSpc>
                <a:spcPts val="2800"/>
              </a:lnSpc>
              <a:spcBef>
                <a:spcPct val="0"/>
              </a:spcBef>
            </a:pPr>
            <a:r>
              <a:rPr lang="en-US" sz="2000" spc="-158">
                <a:solidFill>
                  <a:srgbClr val="000000"/>
                </a:solidFill>
                <a:latin typeface="Garet"/>
                <a:ea typeface="Garet"/>
                <a:cs typeface="Garet"/>
                <a:sym typeface="Garet"/>
              </a:rPr>
              <a:t>Pearson is based on covariance, standardized by the variables’ standard deviations.</a:t>
            </a:r>
          </a:p>
          <a:p>
            <a:pPr algn="l">
              <a:lnSpc>
                <a:spcPts val="2800"/>
              </a:lnSpc>
              <a:spcBef>
                <a:spcPct val="0"/>
              </a:spcBef>
            </a:pPr>
            <a:r>
              <a:rPr lang="en-US" sz="2000" spc="-158">
                <a:solidFill>
                  <a:srgbClr val="000000"/>
                </a:solidFill>
                <a:latin typeface="Garet"/>
                <a:ea typeface="Garet"/>
                <a:cs typeface="Garet"/>
                <a:sym typeface="Garet"/>
              </a:rPr>
              <a:t>r = Cov(X, Y) / (σ_X * σ_Y)</a:t>
            </a:r>
          </a:p>
          <a:p>
            <a:pPr algn="l">
              <a:lnSpc>
                <a:spcPts val="2800"/>
              </a:lnSpc>
              <a:spcBef>
                <a:spcPct val="0"/>
              </a:spcBef>
            </a:pPr>
            <a:r>
              <a:rPr lang="en-US" sz="2000" spc="-158">
                <a:solidFill>
                  <a:srgbClr val="000000"/>
                </a:solidFill>
                <a:latin typeface="Garet"/>
                <a:ea typeface="Garet"/>
                <a:cs typeface="Garet"/>
                <a:sym typeface="Garet"/>
              </a:rPr>
              <a:t>Requirements (Assumptions)</a:t>
            </a:r>
          </a:p>
          <a:p>
            <a:pPr algn="l">
              <a:lnSpc>
                <a:spcPts val="2800"/>
              </a:lnSpc>
              <a:spcBef>
                <a:spcPct val="0"/>
              </a:spcBef>
            </a:pPr>
            <a:r>
              <a:rPr lang="en-US" b="true" sz="2000" spc="-158">
                <a:solidFill>
                  <a:srgbClr val="000000"/>
                </a:solidFill>
                <a:latin typeface="Garet Bold"/>
                <a:ea typeface="Garet Bold"/>
                <a:cs typeface="Garet Bold"/>
                <a:sym typeface="Garet Bold"/>
              </a:rPr>
              <a:t>Use Pearson when:</a:t>
            </a:r>
          </a:p>
          <a:p>
            <a:pPr algn="l" marL="431801" indent="-215900" lvl="1">
              <a:lnSpc>
                <a:spcPts val="2800"/>
              </a:lnSpc>
              <a:spcBef>
                <a:spcPct val="0"/>
              </a:spcBef>
              <a:buFont typeface="Arial"/>
              <a:buChar char="•"/>
            </a:pPr>
            <a:r>
              <a:rPr lang="en-US" sz="2000" spc="-158">
                <a:solidFill>
                  <a:srgbClr val="000000"/>
                </a:solidFill>
                <a:latin typeface="Garet"/>
                <a:ea typeface="Garet"/>
                <a:cs typeface="Garet"/>
                <a:sym typeface="Garet"/>
              </a:rPr>
              <a:t>Variables are continuous</a:t>
            </a:r>
          </a:p>
          <a:p>
            <a:pPr algn="l" marL="431801" indent="-215900" lvl="1">
              <a:lnSpc>
                <a:spcPts val="2800"/>
              </a:lnSpc>
              <a:spcBef>
                <a:spcPct val="0"/>
              </a:spcBef>
              <a:buFont typeface="Arial"/>
              <a:buChar char="•"/>
            </a:pPr>
            <a:r>
              <a:rPr lang="en-US" sz="2000" spc="-158">
                <a:solidFill>
                  <a:srgbClr val="000000"/>
                </a:solidFill>
                <a:latin typeface="Garet"/>
                <a:ea typeface="Garet"/>
                <a:cs typeface="Garet"/>
                <a:sym typeface="Garet"/>
              </a:rPr>
              <a:t>Relationship is linear</a:t>
            </a:r>
          </a:p>
          <a:p>
            <a:pPr algn="l" marL="431801" indent="-215900" lvl="1">
              <a:lnSpc>
                <a:spcPts val="2800"/>
              </a:lnSpc>
              <a:spcBef>
                <a:spcPct val="0"/>
              </a:spcBef>
              <a:buFont typeface="Arial"/>
              <a:buChar char="•"/>
            </a:pPr>
            <a:r>
              <a:rPr lang="en-US" sz="2000" spc="-158">
                <a:solidFill>
                  <a:srgbClr val="000000"/>
                </a:solidFill>
                <a:latin typeface="Garet"/>
                <a:ea typeface="Garet"/>
                <a:cs typeface="Garet"/>
                <a:sym typeface="Garet"/>
              </a:rPr>
              <a:t>Both variables are normally distributed</a:t>
            </a:r>
          </a:p>
          <a:p>
            <a:pPr algn="l" marL="431801" indent="-215900" lvl="1">
              <a:lnSpc>
                <a:spcPts val="2800"/>
              </a:lnSpc>
              <a:spcBef>
                <a:spcPct val="0"/>
              </a:spcBef>
              <a:buFont typeface="Arial"/>
              <a:buChar char="•"/>
            </a:pPr>
            <a:r>
              <a:rPr lang="en-US" sz="2000" spc="-158">
                <a:solidFill>
                  <a:srgbClr val="000000"/>
                </a:solidFill>
                <a:latin typeface="Garet"/>
                <a:ea typeface="Garet"/>
                <a:cs typeface="Garet"/>
                <a:sym typeface="Garet"/>
              </a:rPr>
              <a:t>No significant outliers</a:t>
            </a:r>
          </a:p>
          <a:p>
            <a:pPr algn="l">
              <a:lnSpc>
                <a:spcPts val="2800"/>
              </a:lnSpc>
              <a:spcBef>
                <a:spcPct val="0"/>
              </a:spcBef>
            </a:pPr>
            <a:r>
              <a:rPr lang="en-US" b="true" sz="2000" spc="-158">
                <a:solidFill>
                  <a:srgbClr val="000000"/>
                </a:solidFill>
                <a:latin typeface="Garet Bold"/>
                <a:ea typeface="Garet Bold"/>
                <a:cs typeface="Garet Bold"/>
                <a:sym typeface="Garet Bold"/>
              </a:rPr>
              <a:t>Interpretation</a:t>
            </a:r>
          </a:p>
          <a:p>
            <a:pPr algn="l">
              <a:lnSpc>
                <a:spcPts val="2800"/>
              </a:lnSpc>
              <a:spcBef>
                <a:spcPct val="0"/>
              </a:spcBef>
            </a:pPr>
          </a:p>
        </p:txBody>
      </p:sp>
      <p:sp>
        <p:nvSpPr>
          <p:cNvPr name="TextBox 8" id="8"/>
          <p:cNvSpPr txBox="true"/>
          <p:nvPr/>
        </p:nvSpPr>
        <p:spPr>
          <a:xfrm rot="0">
            <a:off x="10615035" y="1780047"/>
            <a:ext cx="7273977" cy="406400"/>
          </a:xfrm>
          <a:prstGeom prst="rect">
            <a:avLst/>
          </a:prstGeom>
        </p:spPr>
        <p:txBody>
          <a:bodyPr anchor="t" rtlCol="false" tIns="0" lIns="0" bIns="0" rIns="0">
            <a:spAutoFit/>
          </a:bodyPr>
          <a:lstStyle/>
          <a:p>
            <a:pPr algn="l">
              <a:lnSpc>
                <a:spcPts val="3249"/>
              </a:lnSpc>
            </a:pPr>
            <a:r>
              <a:rPr lang="en-US" b="true" sz="2499">
                <a:solidFill>
                  <a:srgbClr val="000000"/>
                </a:solidFill>
                <a:latin typeface="Garet Bold"/>
                <a:ea typeface="Garet Bold"/>
                <a:cs typeface="Garet Bold"/>
                <a:sym typeface="Garet Bold"/>
              </a:rPr>
              <a:t>Spe</a:t>
            </a:r>
            <a:r>
              <a:rPr lang="en-US" b="true" sz="2499">
                <a:solidFill>
                  <a:srgbClr val="000000"/>
                </a:solidFill>
                <a:latin typeface="Garet Bold"/>
                <a:ea typeface="Garet Bold"/>
                <a:cs typeface="Garet Bold"/>
                <a:sym typeface="Garet Bold"/>
              </a:rPr>
              <a:t>arman Rank Correlation</a:t>
            </a:r>
            <a:r>
              <a:rPr lang="en-US" b="true" sz="2499">
                <a:solidFill>
                  <a:srgbClr val="000000"/>
                </a:solidFill>
                <a:latin typeface="Garet Bold"/>
                <a:ea typeface="Garet Bold"/>
                <a:cs typeface="Garet Bold"/>
                <a:sym typeface="Garet Bold"/>
              </a:rPr>
              <a:t> Co</a:t>
            </a:r>
            <a:r>
              <a:rPr lang="en-US" b="true" sz="2499">
                <a:solidFill>
                  <a:srgbClr val="000000"/>
                </a:solidFill>
                <a:latin typeface="Garet Bold"/>
                <a:ea typeface="Garet Bold"/>
                <a:cs typeface="Garet Bold"/>
                <a:sym typeface="Garet Bold"/>
              </a:rPr>
              <a:t>efficient (ρ)</a:t>
            </a:r>
          </a:p>
        </p:txBody>
      </p:sp>
      <p:sp>
        <p:nvSpPr>
          <p:cNvPr name="TextBox 9" id="9"/>
          <p:cNvSpPr txBox="true"/>
          <p:nvPr/>
        </p:nvSpPr>
        <p:spPr>
          <a:xfrm rot="0">
            <a:off x="9488826" y="2148347"/>
            <a:ext cx="8583327" cy="7035800"/>
          </a:xfrm>
          <a:prstGeom prst="rect">
            <a:avLst/>
          </a:prstGeom>
        </p:spPr>
        <p:txBody>
          <a:bodyPr anchor="t" rtlCol="false" tIns="0" lIns="0" bIns="0" rIns="0">
            <a:spAutoFit/>
          </a:bodyPr>
          <a:lstStyle/>
          <a:p>
            <a:pPr algn="l">
              <a:lnSpc>
                <a:spcPts val="2800"/>
              </a:lnSpc>
              <a:spcBef>
                <a:spcPct val="0"/>
              </a:spcBef>
            </a:pPr>
            <a:r>
              <a:rPr lang="en-US" sz="2000" spc="-158">
                <a:solidFill>
                  <a:srgbClr val="000000"/>
                </a:solidFill>
                <a:latin typeface="Garet"/>
                <a:ea typeface="Garet"/>
                <a:cs typeface="Garet"/>
                <a:sym typeface="Garet"/>
              </a:rPr>
              <a:t>Spearma</a:t>
            </a:r>
            <a:r>
              <a:rPr lang="en-US" sz="2000" spc="-158">
                <a:solidFill>
                  <a:srgbClr val="000000"/>
                </a:solidFill>
                <a:latin typeface="Garet"/>
                <a:ea typeface="Garet"/>
                <a:cs typeface="Garet"/>
                <a:sym typeface="Garet"/>
              </a:rPr>
              <a:t>n correlation measures the strength and direction of a monotonic relationship using ranked data.</a:t>
            </a:r>
          </a:p>
          <a:p>
            <a:pPr algn="l">
              <a:lnSpc>
                <a:spcPts val="2800"/>
              </a:lnSpc>
              <a:spcBef>
                <a:spcPct val="0"/>
              </a:spcBef>
            </a:pPr>
            <a:r>
              <a:rPr lang="en-US" b="true" sz="2000" spc="-158">
                <a:solidFill>
                  <a:srgbClr val="000000"/>
                </a:solidFill>
                <a:latin typeface="Garet Bold"/>
                <a:ea typeface="Garet Bold"/>
                <a:cs typeface="Garet Bold"/>
                <a:sym typeface="Garet Bold"/>
              </a:rPr>
              <a:t>A monotonic relationship means:</a:t>
            </a:r>
          </a:p>
          <a:p>
            <a:pPr algn="l">
              <a:lnSpc>
                <a:spcPts val="2800"/>
              </a:lnSpc>
              <a:spcBef>
                <a:spcPct val="0"/>
              </a:spcBef>
            </a:pPr>
            <a:r>
              <a:rPr lang="en-US" sz="2000" spc="-158">
                <a:solidFill>
                  <a:srgbClr val="000000"/>
                </a:solidFill>
                <a:latin typeface="Garet"/>
                <a:ea typeface="Garet"/>
                <a:cs typeface="Garet"/>
                <a:sym typeface="Garet"/>
              </a:rPr>
              <a:t>As</a:t>
            </a:r>
            <a:r>
              <a:rPr lang="en-US" sz="2000" spc="-158">
                <a:solidFill>
                  <a:srgbClr val="000000"/>
                </a:solidFill>
                <a:latin typeface="Garet"/>
                <a:ea typeface="Garet"/>
                <a:cs typeface="Garet"/>
                <a:sym typeface="Garet"/>
              </a:rPr>
              <a:t> o</a:t>
            </a:r>
            <a:r>
              <a:rPr lang="en-US" sz="2000" spc="-158">
                <a:solidFill>
                  <a:srgbClr val="000000"/>
                </a:solidFill>
                <a:latin typeface="Garet"/>
                <a:ea typeface="Garet"/>
                <a:cs typeface="Garet"/>
                <a:sym typeface="Garet"/>
              </a:rPr>
              <a:t>ne</a:t>
            </a:r>
            <a:r>
              <a:rPr lang="en-US" sz="2000" spc="-158">
                <a:solidFill>
                  <a:srgbClr val="000000"/>
                </a:solidFill>
                <a:latin typeface="Garet"/>
                <a:ea typeface="Garet"/>
                <a:cs typeface="Garet"/>
                <a:sym typeface="Garet"/>
              </a:rPr>
              <a:t> variable </a:t>
            </a:r>
            <a:r>
              <a:rPr lang="en-US" sz="2000" spc="-158">
                <a:solidFill>
                  <a:srgbClr val="000000"/>
                </a:solidFill>
                <a:latin typeface="Garet"/>
                <a:ea typeface="Garet"/>
                <a:cs typeface="Garet"/>
                <a:sym typeface="Garet"/>
              </a:rPr>
              <a:t>increas</a:t>
            </a:r>
            <a:r>
              <a:rPr lang="en-US" sz="2000" spc="-158">
                <a:solidFill>
                  <a:srgbClr val="000000"/>
                </a:solidFill>
                <a:latin typeface="Garet"/>
                <a:ea typeface="Garet"/>
                <a:cs typeface="Garet"/>
                <a:sym typeface="Garet"/>
              </a:rPr>
              <a:t>e</a:t>
            </a:r>
            <a:r>
              <a:rPr lang="en-US" sz="2000" spc="-158">
                <a:solidFill>
                  <a:srgbClr val="000000"/>
                </a:solidFill>
                <a:latin typeface="Garet"/>
                <a:ea typeface="Garet"/>
                <a:cs typeface="Garet"/>
                <a:sym typeface="Garet"/>
              </a:rPr>
              <a:t>s,</a:t>
            </a:r>
            <a:r>
              <a:rPr lang="en-US" sz="2000" spc="-158">
                <a:solidFill>
                  <a:srgbClr val="000000"/>
                </a:solidFill>
                <a:latin typeface="Garet"/>
                <a:ea typeface="Garet"/>
                <a:cs typeface="Garet"/>
                <a:sym typeface="Garet"/>
              </a:rPr>
              <a:t> t</a:t>
            </a:r>
            <a:r>
              <a:rPr lang="en-US" sz="2000" spc="-158">
                <a:solidFill>
                  <a:srgbClr val="000000"/>
                </a:solidFill>
                <a:latin typeface="Garet"/>
                <a:ea typeface="Garet"/>
                <a:cs typeface="Garet"/>
                <a:sym typeface="Garet"/>
              </a:rPr>
              <a:t>he </a:t>
            </a:r>
            <a:r>
              <a:rPr lang="en-US" sz="2000" spc="-158">
                <a:solidFill>
                  <a:srgbClr val="000000"/>
                </a:solidFill>
                <a:latin typeface="Garet"/>
                <a:ea typeface="Garet"/>
                <a:cs typeface="Garet"/>
                <a:sym typeface="Garet"/>
              </a:rPr>
              <a:t>other </a:t>
            </a:r>
            <a:r>
              <a:rPr lang="en-US" sz="2000" spc="-158">
                <a:solidFill>
                  <a:srgbClr val="000000"/>
                </a:solidFill>
                <a:latin typeface="Garet"/>
                <a:ea typeface="Garet"/>
                <a:cs typeface="Garet"/>
                <a:sym typeface="Garet"/>
              </a:rPr>
              <a:t>co</a:t>
            </a:r>
            <a:r>
              <a:rPr lang="en-US" sz="2000" spc="-158">
                <a:solidFill>
                  <a:srgbClr val="000000"/>
                </a:solidFill>
                <a:latin typeface="Garet"/>
                <a:ea typeface="Garet"/>
                <a:cs typeface="Garet"/>
                <a:sym typeface="Garet"/>
              </a:rPr>
              <a:t>nsi</a:t>
            </a:r>
            <a:r>
              <a:rPr lang="en-US" sz="2000" spc="-158">
                <a:solidFill>
                  <a:srgbClr val="000000"/>
                </a:solidFill>
                <a:latin typeface="Garet"/>
                <a:ea typeface="Garet"/>
                <a:cs typeface="Garet"/>
                <a:sym typeface="Garet"/>
              </a:rPr>
              <a:t>s</a:t>
            </a:r>
            <a:r>
              <a:rPr lang="en-US" sz="2000" spc="-158">
                <a:solidFill>
                  <a:srgbClr val="000000"/>
                </a:solidFill>
                <a:latin typeface="Garet"/>
                <a:ea typeface="Garet"/>
                <a:cs typeface="Garet"/>
                <a:sym typeface="Garet"/>
              </a:rPr>
              <a:t>t</a:t>
            </a:r>
            <a:r>
              <a:rPr lang="en-US" sz="2000" spc="-158">
                <a:solidFill>
                  <a:srgbClr val="000000"/>
                </a:solidFill>
                <a:latin typeface="Garet"/>
                <a:ea typeface="Garet"/>
                <a:cs typeface="Garet"/>
                <a:sym typeface="Garet"/>
              </a:rPr>
              <a:t>ent</a:t>
            </a:r>
            <a:r>
              <a:rPr lang="en-US" sz="2000" spc="-158">
                <a:solidFill>
                  <a:srgbClr val="000000"/>
                </a:solidFill>
                <a:latin typeface="Garet"/>
                <a:ea typeface="Garet"/>
                <a:cs typeface="Garet"/>
                <a:sym typeface="Garet"/>
              </a:rPr>
              <a:t>l</a:t>
            </a:r>
            <a:r>
              <a:rPr lang="en-US" sz="2000" spc="-158">
                <a:solidFill>
                  <a:srgbClr val="000000"/>
                </a:solidFill>
                <a:latin typeface="Garet"/>
                <a:ea typeface="Garet"/>
                <a:cs typeface="Garet"/>
                <a:sym typeface="Garet"/>
              </a:rPr>
              <a:t>y </a:t>
            </a:r>
            <a:r>
              <a:rPr lang="en-US" sz="2000" spc="-158">
                <a:solidFill>
                  <a:srgbClr val="000000"/>
                </a:solidFill>
                <a:latin typeface="Garet"/>
                <a:ea typeface="Garet"/>
                <a:cs typeface="Garet"/>
                <a:sym typeface="Garet"/>
              </a:rPr>
              <a:t>in</a:t>
            </a:r>
            <a:r>
              <a:rPr lang="en-US" sz="2000" spc="-158">
                <a:solidFill>
                  <a:srgbClr val="000000"/>
                </a:solidFill>
                <a:latin typeface="Garet"/>
                <a:ea typeface="Garet"/>
                <a:cs typeface="Garet"/>
                <a:sym typeface="Garet"/>
              </a:rPr>
              <a:t>cr</a:t>
            </a:r>
            <a:r>
              <a:rPr lang="en-US" sz="2000" spc="-158">
                <a:solidFill>
                  <a:srgbClr val="000000"/>
                </a:solidFill>
                <a:latin typeface="Garet"/>
                <a:ea typeface="Garet"/>
                <a:cs typeface="Garet"/>
                <a:sym typeface="Garet"/>
              </a:rPr>
              <a:t>ea</a:t>
            </a:r>
            <a:r>
              <a:rPr lang="en-US" sz="2000" spc="-158">
                <a:solidFill>
                  <a:srgbClr val="000000"/>
                </a:solidFill>
                <a:latin typeface="Garet"/>
                <a:ea typeface="Garet"/>
                <a:cs typeface="Garet"/>
                <a:sym typeface="Garet"/>
              </a:rPr>
              <a:t>s</a:t>
            </a:r>
            <a:r>
              <a:rPr lang="en-US" sz="2000" spc="-158">
                <a:solidFill>
                  <a:srgbClr val="000000"/>
                </a:solidFill>
                <a:latin typeface="Garet"/>
                <a:ea typeface="Garet"/>
                <a:cs typeface="Garet"/>
                <a:sym typeface="Garet"/>
              </a:rPr>
              <a:t>e</a:t>
            </a:r>
            <a:r>
              <a:rPr lang="en-US" sz="2000" spc="-158">
                <a:solidFill>
                  <a:srgbClr val="000000"/>
                </a:solidFill>
                <a:latin typeface="Garet"/>
                <a:ea typeface="Garet"/>
                <a:cs typeface="Garet"/>
                <a:sym typeface="Garet"/>
              </a:rPr>
              <a:t>s o</a:t>
            </a:r>
            <a:r>
              <a:rPr lang="en-US" sz="2000" spc="-158">
                <a:solidFill>
                  <a:srgbClr val="000000"/>
                </a:solidFill>
                <a:latin typeface="Garet"/>
                <a:ea typeface="Garet"/>
                <a:cs typeface="Garet"/>
                <a:sym typeface="Garet"/>
              </a:rPr>
              <a:t>r</a:t>
            </a:r>
            <a:r>
              <a:rPr lang="en-US" sz="2000" spc="-158">
                <a:solidFill>
                  <a:srgbClr val="000000"/>
                </a:solidFill>
                <a:latin typeface="Garet"/>
                <a:ea typeface="Garet"/>
                <a:cs typeface="Garet"/>
                <a:sym typeface="Garet"/>
              </a:rPr>
              <a:t> decreases, but </a:t>
            </a:r>
            <a:r>
              <a:rPr lang="en-US" sz="2000" spc="-158">
                <a:solidFill>
                  <a:srgbClr val="000000"/>
                </a:solidFill>
                <a:latin typeface="Garet"/>
                <a:ea typeface="Garet"/>
                <a:cs typeface="Garet"/>
                <a:sym typeface="Garet"/>
              </a:rPr>
              <a:t>n</a:t>
            </a:r>
            <a:r>
              <a:rPr lang="en-US" sz="2000" spc="-158">
                <a:solidFill>
                  <a:srgbClr val="000000"/>
                </a:solidFill>
                <a:latin typeface="Garet"/>
                <a:ea typeface="Garet"/>
                <a:cs typeface="Garet"/>
                <a:sym typeface="Garet"/>
              </a:rPr>
              <a:t>o</a:t>
            </a:r>
            <a:r>
              <a:rPr lang="en-US" sz="2000" spc="-158">
                <a:solidFill>
                  <a:srgbClr val="000000"/>
                </a:solidFill>
                <a:latin typeface="Garet"/>
                <a:ea typeface="Garet"/>
                <a:cs typeface="Garet"/>
                <a:sym typeface="Garet"/>
              </a:rPr>
              <a:t>t necessa</a:t>
            </a:r>
            <a:r>
              <a:rPr lang="en-US" sz="2000" spc="-158">
                <a:solidFill>
                  <a:srgbClr val="000000"/>
                </a:solidFill>
                <a:latin typeface="Garet"/>
                <a:ea typeface="Garet"/>
                <a:cs typeface="Garet"/>
                <a:sym typeface="Garet"/>
              </a:rPr>
              <a:t>r</a:t>
            </a:r>
            <a:r>
              <a:rPr lang="en-US" sz="2000" spc="-158">
                <a:solidFill>
                  <a:srgbClr val="000000"/>
                </a:solidFill>
                <a:latin typeface="Garet"/>
                <a:ea typeface="Garet"/>
                <a:cs typeface="Garet"/>
                <a:sym typeface="Garet"/>
              </a:rPr>
              <a:t>i</a:t>
            </a:r>
            <a:r>
              <a:rPr lang="en-US" sz="2000" spc="-158">
                <a:solidFill>
                  <a:srgbClr val="000000"/>
                </a:solidFill>
                <a:latin typeface="Garet"/>
                <a:ea typeface="Garet"/>
                <a:cs typeface="Garet"/>
                <a:sym typeface="Garet"/>
              </a:rPr>
              <a:t>l</a:t>
            </a:r>
            <a:r>
              <a:rPr lang="en-US" sz="2000" spc="-158">
                <a:solidFill>
                  <a:srgbClr val="000000"/>
                </a:solidFill>
                <a:latin typeface="Garet"/>
                <a:ea typeface="Garet"/>
                <a:cs typeface="Garet"/>
                <a:sym typeface="Garet"/>
              </a:rPr>
              <a:t>y </a:t>
            </a:r>
            <a:r>
              <a:rPr lang="en-US" sz="2000" spc="-158">
                <a:solidFill>
                  <a:srgbClr val="000000"/>
                </a:solidFill>
                <a:latin typeface="Garet"/>
                <a:ea typeface="Garet"/>
                <a:cs typeface="Garet"/>
                <a:sym typeface="Garet"/>
              </a:rPr>
              <a:t>a</a:t>
            </a:r>
            <a:r>
              <a:rPr lang="en-US" sz="2000" spc="-158">
                <a:solidFill>
                  <a:srgbClr val="000000"/>
                </a:solidFill>
                <a:latin typeface="Garet"/>
                <a:ea typeface="Garet"/>
                <a:cs typeface="Garet"/>
                <a:sym typeface="Garet"/>
              </a:rPr>
              <a:t>t</a:t>
            </a:r>
            <a:r>
              <a:rPr lang="en-US" sz="2000" spc="-158">
                <a:solidFill>
                  <a:srgbClr val="000000"/>
                </a:solidFill>
                <a:latin typeface="Garet"/>
                <a:ea typeface="Garet"/>
                <a:cs typeface="Garet"/>
                <a:sym typeface="Garet"/>
              </a:rPr>
              <a:t> </a:t>
            </a:r>
            <a:r>
              <a:rPr lang="en-US" sz="2000" spc="-158">
                <a:solidFill>
                  <a:srgbClr val="000000"/>
                </a:solidFill>
                <a:latin typeface="Garet"/>
                <a:ea typeface="Garet"/>
                <a:cs typeface="Garet"/>
                <a:sym typeface="Garet"/>
              </a:rPr>
              <a:t>a </a:t>
            </a:r>
            <a:r>
              <a:rPr lang="en-US" sz="2000" spc="-158">
                <a:solidFill>
                  <a:srgbClr val="000000"/>
                </a:solidFill>
                <a:latin typeface="Garet"/>
                <a:ea typeface="Garet"/>
                <a:cs typeface="Garet"/>
                <a:sym typeface="Garet"/>
              </a:rPr>
              <a:t>con</a:t>
            </a:r>
            <a:r>
              <a:rPr lang="en-US" sz="2000" spc="-158">
                <a:solidFill>
                  <a:srgbClr val="000000"/>
                </a:solidFill>
                <a:latin typeface="Garet"/>
                <a:ea typeface="Garet"/>
                <a:cs typeface="Garet"/>
                <a:sym typeface="Garet"/>
              </a:rPr>
              <a:t>s</a:t>
            </a:r>
            <a:r>
              <a:rPr lang="en-US" sz="2000" spc="-158">
                <a:solidFill>
                  <a:srgbClr val="000000"/>
                </a:solidFill>
                <a:latin typeface="Garet"/>
                <a:ea typeface="Garet"/>
                <a:cs typeface="Garet"/>
                <a:sym typeface="Garet"/>
              </a:rPr>
              <a:t>ta</a:t>
            </a:r>
            <a:r>
              <a:rPr lang="en-US" sz="2000" spc="-158">
                <a:solidFill>
                  <a:srgbClr val="000000"/>
                </a:solidFill>
                <a:latin typeface="Garet"/>
                <a:ea typeface="Garet"/>
                <a:cs typeface="Garet"/>
                <a:sym typeface="Garet"/>
              </a:rPr>
              <a:t>nt rate.</a:t>
            </a:r>
          </a:p>
          <a:p>
            <a:pPr algn="l">
              <a:lnSpc>
                <a:spcPts val="2800"/>
              </a:lnSpc>
              <a:spcBef>
                <a:spcPct val="0"/>
              </a:spcBef>
            </a:pPr>
            <a:r>
              <a:rPr lang="en-US" sz="2000" spc="-158">
                <a:solidFill>
                  <a:srgbClr val="000000"/>
                </a:solidFill>
                <a:latin typeface="Garet"/>
                <a:ea typeface="Garet"/>
                <a:cs typeface="Garet"/>
                <a:sym typeface="Garet"/>
              </a:rPr>
              <a:t>When to use Spearman instead of Pearson</a:t>
            </a:r>
          </a:p>
          <a:p>
            <a:pPr algn="l">
              <a:lnSpc>
                <a:spcPts val="2800"/>
              </a:lnSpc>
              <a:spcBef>
                <a:spcPct val="0"/>
              </a:spcBef>
            </a:pPr>
            <a:r>
              <a:rPr lang="en-US" b="true" sz="2000" spc="-158">
                <a:solidFill>
                  <a:srgbClr val="000000"/>
                </a:solidFill>
                <a:latin typeface="Garet Bold"/>
                <a:ea typeface="Garet Bold"/>
                <a:cs typeface="Garet Bold"/>
                <a:sym typeface="Garet Bold"/>
              </a:rPr>
              <a:t>Use Spearman when:</a:t>
            </a:r>
          </a:p>
          <a:p>
            <a:pPr algn="l" marL="431801" indent="-215900" lvl="1">
              <a:lnSpc>
                <a:spcPts val="2800"/>
              </a:lnSpc>
              <a:spcBef>
                <a:spcPct val="0"/>
              </a:spcBef>
              <a:buFont typeface="Arial"/>
              <a:buChar char="•"/>
            </a:pPr>
            <a:r>
              <a:rPr lang="en-US" sz="2000" spc="-158">
                <a:solidFill>
                  <a:srgbClr val="000000"/>
                </a:solidFill>
                <a:latin typeface="Garet"/>
                <a:ea typeface="Garet"/>
                <a:cs typeface="Garet"/>
                <a:sym typeface="Garet"/>
              </a:rPr>
              <a:t>Data is not normally distributed</a:t>
            </a:r>
          </a:p>
          <a:p>
            <a:pPr algn="l" marL="431801" indent="-215900" lvl="1">
              <a:lnSpc>
                <a:spcPts val="2800"/>
              </a:lnSpc>
              <a:spcBef>
                <a:spcPct val="0"/>
              </a:spcBef>
              <a:buFont typeface="Arial"/>
              <a:buChar char="•"/>
            </a:pPr>
            <a:r>
              <a:rPr lang="en-US" sz="2000" spc="-158">
                <a:solidFill>
                  <a:srgbClr val="000000"/>
                </a:solidFill>
                <a:latin typeface="Garet"/>
                <a:ea typeface="Garet"/>
                <a:cs typeface="Garet"/>
                <a:sym typeface="Garet"/>
              </a:rPr>
              <a:t>Data is ordinal (ranked: 1st, 2nd, 3rd)</a:t>
            </a:r>
          </a:p>
          <a:p>
            <a:pPr algn="l" marL="431801" indent="-215900" lvl="1">
              <a:lnSpc>
                <a:spcPts val="2800"/>
              </a:lnSpc>
              <a:spcBef>
                <a:spcPct val="0"/>
              </a:spcBef>
              <a:buFont typeface="Arial"/>
              <a:buChar char="•"/>
            </a:pPr>
            <a:r>
              <a:rPr lang="en-US" sz="2000" spc="-158">
                <a:solidFill>
                  <a:srgbClr val="000000"/>
                </a:solidFill>
                <a:latin typeface="Garet"/>
                <a:ea typeface="Garet"/>
                <a:cs typeface="Garet"/>
                <a:sym typeface="Garet"/>
              </a:rPr>
              <a:t>Relationship is non-linear but monotonic</a:t>
            </a:r>
          </a:p>
          <a:p>
            <a:pPr algn="l" marL="431801" indent="-215900" lvl="1">
              <a:lnSpc>
                <a:spcPts val="2800"/>
              </a:lnSpc>
              <a:spcBef>
                <a:spcPct val="0"/>
              </a:spcBef>
              <a:buFont typeface="Arial"/>
              <a:buChar char="•"/>
            </a:pPr>
            <a:r>
              <a:rPr lang="en-US" sz="2000" spc="-158">
                <a:solidFill>
                  <a:srgbClr val="000000"/>
                </a:solidFill>
                <a:latin typeface="Garet"/>
                <a:ea typeface="Garet"/>
                <a:cs typeface="Garet"/>
                <a:sym typeface="Garet"/>
              </a:rPr>
              <a:t>There are outlier</a:t>
            </a:r>
            <a:r>
              <a:rPr lang="en-US" sz="2000" spc="-158">
                <a:solidFill>
                  <a:srgbClr val="000000"/>
                </a:solidFill>
                <a:latin typeface="Garet"/>
                <a:ea typeface="Garet"/>
                <a:cs typeface="Garet"/>
                <a:sym typeface="Garet"/>
              </a:rPr>
              <a:t>s</a:t>
            </a:r>
            <a:r>
              <a:rPr lang="en-US" sz="2000" spc="-158">
                <a:solidFill>
                  <a:srgbClr val="000000"/>
                </a:solidFill>
                <a:latin typeface="Garet"/>
                <a:ea typeface="Garet"/>
                <a:cs typeface="Garet"/>
                <a:sym typeface="Garet"/>
              </a:rPr>
              <a:t> that aff</a:t>
            </a:r>
            <a:r>
              <a:rPr lang="en-US" sz="2000" spc="-158">
                <a:solidFill>
                  <a:srgbClr val="000000"/>
                </a:solidFill>
                <a:latin typeface="Garet"/>
                <a:ea typeface="Garet"/>
                <a:cs typeface="Garet"/>
                <a:sym typeface="Garet"/>
              </a:rPr>
              <a:t>e</a:t>
            </a:r>
            <a:r>
              <a:rPr lang="en-US" sz="2000" spc="-158">
                <a:solidFill>
                  <a:srgbClr val="000000"/>
                </a:solidFill>
                <a:latin typeface="Garet"/>
                <a:ea typeface="Garet"/>
                <a:cs typeface="Garet"/>
                <a:sym typeface="Garet"/>
              </a:rPr>
              <a:t>ct</a:t>
            </a:r>
            <a:r>
              <a:rPr lang="en-US" sz="2000" spc="-158">
                <a:solidFill>
                  <a:srgbClr val="000000"/>
                </a:solidFill>
                <a:latin typeface="Garet"/>
                <a:ea typeface="Garet"/>
                <a:cs typeface="Garet"/>
                <a:sym typeface="Garet"/>
              </a:rPr>
              <a:t> Pearson</a:t>
            </a:r>
          </a:p>
          <a:p>
            <a:pPr algn="l">
              <a:lnSpc>
                <a:spcPts val="2800"/>
              </a:lnSpc>
              <a:spcBef>
                <a:spcPct val="0"/>
              </a:spcBef>
            </a:pPr>
            <a:r>
              <a:rPr lang="en-US" b="true" sz="2000" spc="-158">
                <a:solidFill>
                  <a:srgbClr val="000000"/>
                </a:solidFill>
                <a:latin typeface="Garet Bold"/>
                <a:ea typeface="Garet Bold"/>
                <a:cs typeface="Garet Bold"/>
                <a:sym typeface="Garet Bold"/>
              </a:rPr>
              <a:t>How it works</a:t>
            </a:r>
          </a:p>
          <a:p>
            <a:pPr algn="l" marL="431801" indent="-215900" lvl="1">
              <a:lnSpc>
                <a:spcPts val="2800"/>
              </a:lnSpc>
              <a:spcBef>
                <a:spcPct val="0"/>
              </a:spcBef>
              <a:buAutoNum type="arabicPeriod" startAt="1"/>
            </a:pPr>
            <a:r>
              <a:rPr lang="en-US" sz="2000" spc="-158">
                <a:solidFill>
                  <a:srgbClr val="000000"/>
                </a:solidFill>
                <a:latin typeface="Garet"/>
                <a:ea typeface="Garet"/>
                <a:cs typeface="Garet"/>
                <a:sym typeface="Garet"/>
              </a:rPr>
              <a:t>Conv</a:t>
            </a:r>
            <a:r>
              <a:rPr lang="en-US" sz="2000" spc="-158">
                <a:solidFill>
                  <a:srgbClr val="000000"/>
                </a:solidFill>
                <a:latin typeface="Garet"/>
                <a:ea typeface="Garet"/>
                <a:cs typeface="Garet"/>
                <a:sym typeface="Garet"/>
              </a:rPr>
              <a:t>e</a:t>
            </a:r>
            <a:r>
              <a:rPr lang="en-US" sz="2000" spc="-158">
                <a:solidFill>
                  <a:srgbClr val="000000"/>
                </a:solidFill>
                <a:latin typeface="Garet"/>
                <a:ea typeface="Garet"/>
                <a:cs typeface="Garet"/>
                <a:sym typeface="Garet"/>
              </a:rPr>
              <a:t>rt data to ranks</a:t>
            </a:r>
          </a:p>
          <a:p>
            <a:pPr algn="l" marL="431801" indent="-215900" lvl="1">
              <a:lnSpc>
                <a:spcPts val="2800"/>
              </a:lnSpc>
              <a:spcBef>
                <a:spcPct val="0"/>
              </a:spcBef>
              <a:buAutoNum type="arabicPeriod" startAt="1"/>
            </a:pPr>
            <a:r>
              <a:rPr lang="en-US" sz="2000" spc="-158">
                <a:solidFill>
                  <a:srgbClr val="000000"/>
                </a:solidFill>
                <a:latin typeface="Garet"/>
                <a:ea typeface="Garet"/>
                <a:cs typeface="Garet"/>
                <a:sym typeface="Garet"/>
              </a:rPr>
              <a:t>Compute Pearson correlation on ranks</a:t>
            </a:r>
          </a:p>
          <a:p>
            <a:pPr algn="l">
              <a:lnSpc>
                <a:spcPts val="2800"/>
              </a:lnSpc>
              <a:spcBef>
                <a:spcPct val="0"/>
              </a:spcBef>
            </a:pPr>
            <a:r>
              <a:rPr lang="en-US" b="true" sz="2000" spc="-158">
                <a:solidFill>
                  <a:srgbClr val="000000"/>
                </a:solidFill>
                <a:latin typeface="Garet Bold"/>
                <a:ea typeface="Garet Bold"/>
                <a:cs typeface="Garet Bold"/>
                <a:sym typeface="Garet Bold"/>
              </a:rPr>
              <a:t>This makes Spearman robust to:</a:t>
            </a:r>
          </a:p>
          <a:p>
            <a:pPr algn="l" marL="431801" indent="-215900" lvl="1">
              <a:lnSpc>
                <a:spcPts val="2800"/>
              </a:lnSpc>
              <a:spcBef>
                <a:spcPct val="0"/>
              </a:spcBef>
              <a:buFont typeface="Arial"/>
              <a:buChar char="•"/>
            </a:pPr>
            <a:r>
              <a:rPr lang="en-US" sz="2000" spc="-158">
                <a:solidFill>
                  <a:srgbClr val="000000"/>
                </a:solidFill>
                <a:latin typeface="Garet"/>
                <a:ea typeface="Garet"/>
                <a:cs typeface="Garet"/>
                <a:sym typeface="Garet"/>
              </a:rPr>
              <a:t>Skewed distributions</a:t>
            </a:r>
          </a:p>
          <a:p>
            <a:pPr algn="l" marL="431801" indent="-215900" lvl="1">
              <a:lnSpc>
                <a:spcPts val="2800"/>
              </a:lnSpc>
              <a:spcBef>
                <a:spcPct val="0"/>
              </a:spcBef>
              <a:buFont typeface="Arial"/>
              <a:buChar char="•"/>
            </a:pPr>
            <a:r>
              <a:rPr lang="en-US" sz="2000" spc="-158">
                <a:solidFill>
                  <a:srgbClr val="000000"/>
                </a:solidFill>
                <a:latin typeface="Garet"/>
                <a:ea typeface="Garet"/>
                <a:cs typeface="Garet"/>
                <a:sym typeface="Garet"/>
              </a:rPr>
              <a:t>Outliers</a:t>
            </a:r>
          </a:p>
          <a:p>
            <a:pPr algn="l" marL="431801" indent="-215900" lvl="1">
              <a:lnSpc>
                <a:spcPts val="2800"/>
              </a:lnSpc>
              <a:spcBef>
                <a:spcPct val="0"/>
              </a:spcBef>
              <a:buFont typeface="Arial"/>
              <a:buChar char="•"/>
            </a:pPr>
            <a:r>
              <a:rPr lang="en-US" sz="2000" spc="-158">
                <a:solidFill>
                  <a:srgbClr val="000000"/>
                </a:solidFill>
                <a:latin typeface="Garet"/>
                <a:ea typeface="Garet"/>
                <a:cs typeface="Garet"/>
                <a:sym typeface="Garet"/>
              </a:rPr>
              <a:t>Non-linear relationships</a:t>
            </a:r>
          </a:p>
          <a:p>
            <a:pPr algn="l">
              <a:lnSpc>
                <a:spcPts val="2800"/>
              </a:lnSpc>
              <a:spcBef>
                <a:spcPct val="0"/>
              </a:spcBef>
            </a:pPr>
            <a:r>
              <a:rPr lang="en-US" sz="2000" spc="-158">
                <a:solidFill>
                  <a:srgbClr val="000000"/>
                </a:solidFill>
                <a:latin typeface="Garet"/>
                <a:ea typeface="Garet"/>
                <a:cs typeface="Garet"/>
                <a:sym typeface="Garet"/>
              </a:rPr>
              <a:t>I</a:t>
            </a:r>
            <a:r>
              <a:rPr lang="en-US" b="true" sz="2000" spc="-158">
                <a:solidFill>
                  <a:srgbClr val="000000"/>
                </a:solidFill>
                <a:latin typeface="Garet Bold"/>
                <a:ea typeface="Garet Bold"/>
                <a:cs typeface="Garet Bold"/>
                <a:sym typeface="Garet Bold"/>
              </a:rPr>
              <a:t>nterpretation</a:t>
            </a:r>
          </a:p>
          <a:p>
            <a:pPr algn="l">
              <a:lnSpc>
                <a:spcPts val="2800"/>
              </a:lnSpc>
              <a:spcBef>
                <a:spcPct val="0"/>
              </a:spcBef>
            </a:pPr>
          </a:p>
        </p:txBody>
      </p:sp>
      <p:sp>
        <p:nvSpPr>
          <p:cNvPr name="Freeform 10" id="10"/>
          <p:cNvSpPr/>
          <p:nvPr/>
        </p:nvSpPr>
        <p:spPr>
          <a:xfrm flipH="false" flipV="false" rot="0">
            <a:off x="6216070" y="7500348"/>
            <a:ext cx="2611028" cy="4114800"/>
          </a:xfrm>
          <a:custGeom>
            <a:avLst/>
            <a:gdLst/>
            <a:ahLst/>
            <a:cxnLst/>
            <a:rect r="r" b="b" t="t" l="l"/>
            <a:pathLst>
              <a:path h="4114800" w="2611028">
                <a:moveTo>
                  <a:pt x="0" y="0"/>
                </a:moveTo>
                <a:lnTo>
                  <a:pt x="2611028" y="0"/>
                </a:lnTo>
                <a:lnTo>
                  <a:pt x="2611028"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graphicFrame>
        <p:nvGraphicFramePr>
          <p:cNvPr name="Object 3" id="3"/>
          <p:cNvGraphicFramePr/>
          <p:nvPr/>
        </p:nvGraphicFramePr>
        <p:xfrm>
          <a:off x="1028700" y="1673039"/>
          <a:ext cx="7558088" cy="3771900"/>
        </p:xfrm>
        <a:graphic>
          <a:graphicData uri="http://schemas.openxmlformats.org/presentationml/2006/ole">
            <p:oleObj imgW="9067800" imgH="5283200" r:id="rId4" progId="Excel.Sheet.12" name="Worksheet">
              <p:embed/>
              <p:pic>
                <p:nvPicPr>
                  <p:cNvPr name="" id="0"/>
                  <p:cNvPicPr/>
                  <p:nvPr/>
                </p:nvPicPr>
                <p:blipFill>
                  <a:blip r:embed="rId3"/>
                  <a:stretch>
                    <a:fillRect/>
                  </a:stretch>
                </p:blipFill>
                <p:spPr>
                  <a:xfrm>
                    <a:off x="1270000" y="1270000"/>
                    <a:ext cx="1270000" cy="1270000"/>
                  </a:xfrm>
                  <a:prstGeom prst="rect"/>
                </p:spPr>
              </p:pic>
            </p:oleObj>
          </a:graphicData>
        </a:graphic>
      </p:graphicFrame>
      <p:sp>
        <p:nvSpPr>
          <p:cNvPr name="TextBox 4" id="4"/>
          <p:cNvSpPr txBox="true"/>
          <p:nvPr/>
        </p:nvSpPr>
        <p:spPr>
          <a:xfrm rot="0">
            <a:off x="1916505" y="807119"/>
            <a:ext cx="14454990" cy="662237"/>
          </a:xfrm>
          <a:prstGeom prst="rect">
            <a:avLst/>
          </a:prstGeom>
        </p:spPr>
        <p:txBody>
          <a:bodyPr anchor="t" rtlCol="false" tIns="0" lIns="0" bIns="0" rIns="0">
            <a:spAutoFit/>
          </a:bodyPr>
          <a:lstStyle/>
          <a:p>
            <a:pPr algn="ctr" marL="0" indent="0" lvl="0">
              <a:lnSpc>
                <a:spcPts val="4530"/>
              </a:lnSpc>
              <a:spcBef>
                <a:spcPct val="0"/>
              </a:spcBef>
            </a:pPr>
            <a:r>
              <a:rPr lang="en-US" sz="5808" spc="-458">
                <a:solidFill>
                  <a:srgbClr val="000000"/>
                </a:solidFill>
                <a:latin typeface="Archivo Black"/>
                <a:ea typeface="Archivo Black"/>
                <a:cs typeface="Archivo Black"/>
                <a:sym typeface="Archivo Black"/>
              </a:rPr>
              <a:t>Pearson vs. Spe</a:t>
            </a:r>
            <a:r>
              <a:rPr lang="en-US" sz="5808" spc="-458" u="none">
                <a:solidFill>
                  <a:srgbClr val="000000"/>
                </a:solidFill>
                <a:latin typeface="Archivo Black"/>
                <a:ea typeface="Archivo Black"/>
                <a:cs typeface="Archivo Black"/>
                <a:sym typeface="Archivo Black"/>
              </a:rPr>
              <a:t>arman — The Difference</a:t>
            </a:r>
          </a:p>
        </p:txBody>
      </p:sp>
      <p:sp>
        <p:nvSpPr>
          <p:cNvPr name="TextBox 5" id="5"/>
          <p:cNvSpPr txBox="true"/>
          <p:nvPr/>
        </p:nvSpPr>
        <p:spPr>
          <a:xfrm rot="0">
            <a:off x="11144595" y="1625414"/>
            <a:ext cx="7664609" cy="8041299"/>
          </a:xfrm>
          <a:prstGeom prst="rect">
            <a:avLst/>
          </a:prstGeom>
        </p:spPr>
        <p:txBody>
          <a:bodyPr anchor="t" rtlCol="false" tIns="0" lIns="0" bIns="0" rIns="0">
            <a:spAutoFit/>
          </a:bodyPr>
          <a:lstStyle/>
          <a:p>
            <a:pPr algn="l">
              <a:lnSpc>
                <a:spcPts val="3553"/>
              </a:lnSpc>
              <a:spcBef>
                <a:spcPct val="0"/>
              </a:spcBef>
            </a:pPr>
            <a:r>
              <a:rPr lang="en-US" b="true" sz="2538" spc="-200">
                <a:solidFill>
                  <a:srgbClr val="000000"/>
                </a:solidFill>
                <a:latin typeface="Garet Bold"/>
                <a:ea typeface="Garet Bold"/>
                <a:cs typeface="Garet Bold"/>
                <a:sym typeface="Garet Bold"/>
              </a:rPr>
              <a:t>Use Pearson if:</a:t>
            </a:r>
          </a:p>
          <a:p>
            <a:pPr algn="l" marL="548050" indent="-274025" lvl="1">
              <a:lnSpc>
                <a:spcPts val="3553"/>
              </a:lnSpc>
              <a:buFont typeface="Arial"/>
              <a:buChar char="•"/>
            </a:pPr>
            <a:r>
              <a:rPr lang="en-US" sz="2538" spc="-200">
                <a:solidFill>
                  <a:srgbClr val="000000"/>
                </a:solidFill>
                <a:latin typeface="Garet"/>
                <a:ea typeface="Garet"/>
                <a:cs typeface="Garet"/>
                <a:sym typeface="Garet"/>
              </a:rPr>
              <a:t>The relationship is linear</a:t>
            </a:r>
          </a:p>
          <a:p>
            <a:pPr algn="l" marL="548050" indent="-274025" lvl="1">
              <a:lnSpc>
                <a:spcPts val="3553"/>
              </a:lnSpc>
              <a:buFont typeface="Arial"/>
              <a:buChar char="•"/>
            </a:pPr>
            <a:r>
              <a:rPr lang="en-US" sz="2538" spc="-200">
                <a:solidFill>
                  <a:srgbClr val="000000"/>
                </a:solidFill>
                <a:latin typeface="Garet"/>
                <a:ea typeface="Garet"/>
                <a:cs typeface="Garet"/>
                <a:sym typeface="Garet"/>
              </a:rPr>
              <a:t>Data is continuous + normal</a:t>
            </a:r>
          </a:p>
          <a:p>
            <a:pPr algn="l" marL="548050" indent="-274025" lvl="1">
              <a:lnSpc>
                <a:spcPts val="3553"/>
              </a:lnSpc>
              <a:buFont typeface="Arial"/>
              <a:buChar char="•"/>
            </a:pPr>
            <a:r>
              <a:rPr lang="en-US" sz="2538" spc="-200">
                <a:solidFill>
                  <a:srgbClr val="000000"/>
                </a:solidFill>
                <a:latin typeface="Garet"/>
                <a:ea typeface="Garet"/>
                <a:cs typeface="Garet"/>
                <a:sym typeface="Garet"/>
              </a:rPr>
              <a:t>No major outliers</a:t>
            </a:r>
          </a:p>
          <a:p>
            <a:pPr algn="l">
              <a:lnSpc>
                <a:spcPts val="3553"/>
              </a:lnSpc>
              <a:spcBef>
                <a:spcPct val="0"/>
              </a:spcBef>
            </a:pPr>
            <a:r>
              <a:rPr lang="en-US" b="true" sz="2538" spc="-200">
                <a:solidFill>
                  <a:srgbClr val="000000"/>
                </a:solidFill>
                <a:latin typeface="Garet Bold"/>
                <a:ea typeface="Garet Bold"/>
                <a:cs typeface="Garet Bold"/>
                <a:sym typeface="Garet Bold"/>
              </a:rPr>
              <a:t>Use Spearman if:</a:t>
            </a:r>
          </a:p>
          <a:p>
            <a:pPr algn="l" marL="548050" indent="-274025" lvl="1">
              <a:lnSpc>
                <a:spcPts val="3553"/>
              </a:lnSpc>
              <a:buFont typeface="Arial"/>
              <a:buChar char="•"/>
            </a:pPr>
            <a:r>
              <a:rPr lang="en-US" sz="2538" spc="-200">
                <a:solidFill>
                  <a:srgbClr val="000000"/>
                </a:solidFill>
                <a:latin typeface="Garet"/>
                <a:ea typeface="Garet"/>
                <a:cs typeface="Garet"/>
                <a:sym typeface="Garet"/>
              </a:rPr>
              <a:t>Data is ranked or categorical</a:t>
            </a:r>
          </a:p>
          <a:p>
            <a:pPr algn="l" marL="548050" indent="-274025" lvl="1">
              <a:lnSpc>
                <a:spcPts val="3553"/>
              </a:lnSpc>
              <a:buFont typeface="Arial"/>
              <a:buChar char="•"/>
            </a:pPr>
            <a:r>
              <a:rPr lang="en-US" sz="2538" spc="-200">
                <a:solidFill>
                  <a:srgbClr val="000000"/>
                </a:solidFill>
                <a:latin typeface="Garet"/>
                <a:ea typeface="Garet"/>
                <a:cs typeface="Garet"/>
                <a:sym typeface="Garet"/>
              </a:rPr>
              <a:t>Relationship is monotonic (but not linear)</a:t>
            </a:r>
          </a:p>
          <a:p>
            <a:pPr algn="l" marL="548050" indent="-274025" lvl="1">
              <a:lnSpc>
                <a:spcPts val="3553"/>
              </a:lnSpc>
              <a:buFont typeface="Arial"/>
              <a:buChar char="•"/>
            </a:pPr>
            <a:r>
              <a:rPr lang="en-US" sz="2538" spc="-200">
                <a:solidFill>
                  <a:srgbClr val="000000"/>
                </a:solidFill>
                <a:latin typeface="Garet"/>
                <a:ea typeface="Garet"/>
                <a:cs typeface="Garet"/>
                <a:sym typeface="Garet"/>
              </a:rPr>
              <a:t>Data is skewed</a:t>
            </a:r>
          </a:p>
          <a:p>
            <a:pPr algn="l" marL="548050" indent="-274025" lvl="1">
              <a:lnSpc>
                <a:spcPts val="3553"/>
              </a:lnSpc>
              <a:buFont typeface="Arial"/>
              <a:buChar char="•"/>
            </a:pPr>
            <a:r>
              <a:rPr lang="en-US" sz="2538" spc="-200">
                <a:solidFill>
                  <a:srgbClr val="000000"/>
                </a:solidFill>
                <a:latin typeface="Garet"/>
                <a:ea typeface="Garet"/>
                <a:cs typeface="Garet"/>
                <a:sym typeface="Garet"/>
              </a:rPr>
              <a:t>Outliers exist</a:t>
            </a:r>
          </a:p>
          <a:p>
            <a:pPr algn="l">
              <a:lnSpc>
                <a:spcPts val="3553"/>
              </a:lnSpc>
              <a:spcBef>
                <a:spcPct val="0"/>
              </a:spcBef>
            </a:pPr>
            <a:r>
              <a:rPr lang="en-US" b="true" sz="2538" spc="-200">
                <a:solidFill>
                  <a:srgbClr val="000000"/>
                </a:solidFill>
                <a:latin typeface="Garet Bold"/>
                <a:ea typeface="Garet Bold"/>
                <a:cs typeface="Garet Bold"/>
                <a:sym typeface="Garet Bold"/>
              </a:rPr>
              <a:t>Summary</a:t>
            </a:r>
          </a:p>
          <a:p>
            <a:pPr algn="l" marL="548050" indent="-274025" lvl="1">
              <a:lnSpc>
                <a:spcPts val="3553"/>
              </a:lnSpc>
              <a:buFont typeface="Arial"/>
              <a:buChar char="•"/>
            </a:pPr>
            <a:r>
              <a:rPr lang="en-US" sz="2538" spc="-200">
                <a:solidFill>
                  <a:srgbClr val="000000"/>
                </a:solidFill>
                <a:latin typeface="Garet"/>
                <a:ea typeface="Garet"/>
                <a:cs typeface="Garet"/>
                <a:sym typeface="Garet"/>
              </a:rPr>
              <a:t>Pearson → Measures linear correlation, sensitive to outliers</a:t>
            </a:r>
          </a:p>
          <a:p>
            <a:pPr algn="l" marL="548050" indent="-274025" lvl="1">
              <a:lnSpc>
                <a:spcPts val="3553"/>
              </a:lnSpc>
              <a:buFont typeface="Arial"/>
              <a:buChar char="•"/>
            </a:pPr>
            <a:r>
              <a:rPr lang="en-US" sz="2538" spc="-200">
                <a:solidFill>
                  <a:srgbClr val="000000"/>
                </a:solidFill>
                <a:latin typeface="Garet"/>
                <a:ea typeface="Garet"/>
                <a:cs typeface="Garet"/>
                <a:sym typeface="Garet"/>
              </a:rPr>
              <a:t>Spearman → Measures rank-based monotonic correlation, robust</a:t>
            </a:r>
          </a:p>
          <a:p>
            <a:pPr algn="l" marL="548050" indent="-274025" lvl="1">
              <a:lnSpc>
                <a:spcPts val="3553"/>
              </a:lnSpc>
              <a:buFont typeface="Arial"/>
              <a:buChar char="•"/>
            </a:pPr>
            <a:r>
              <a:rPr lang="en-US" sz="2538" spc="-200">
                <a:solidFill>
                  <a:srgbClr val="000000"/>
                </a:solidFill>
                <a:latin typeface="Garet"/>
                <a:ea typeface="Garet"/>
                <a:cs typeface="Garet"/>
                <a:sym typeface="Garet"/>
              </a:rPr>
              <a:t>Both range from –1 to +1, with 0 indicating no relationship</a:t>
            </a:r>
          </a:p>
          <a:p>
            <a:pPr algn="l">
              <a:lnSpc>
                <a:spcPts val="3553"/>
              </a:lnSpc>
              <a:spcBef>
                <a:spcPct val="0"/>
              </a:spcBef>
            </a:pPr>
          </a:p>
          <a:p>
            <a:pPr algn="l">
              <a:lnSpc>
                <a:spcPts val="3553"/>
              </a:lnSpc>
              <a:spcBef>
                <a:spcPct val="0"/>
              </a:spcBef>
            </a:pPr>
          </a:p>
        </p:txBody>
      </p:sp>
      <p:sp>
        <p:nvSpPr>
          <p:cNvPr name="Freeform 6" id="6"/>
          <p:cNvSpPr/>
          <p:nvPr/>
        </p:nvSpPr>
        <p:spPr>
          <a:xfrm flipH="false" flipV="false" rot="1830376">
            <a:off x="-1793083" y="8431159"/>
            <a:ext cx="6321439" cy="2471108"/>
          </a:xfrm>
          <a:custGeom>
            <a:avLst/>
            <a:gdLst/>
            <a:ahLst/>
            <a:cxnLst/>
            <a:rect r="r" b="b" t="t" l="l"/>
            <a:pathLst>
              <a:path h="2471108" w="6321439">
                <a:moveTo>
                  <a:pt x="0" y="0"/>
                </a:moveTo>
                <a:lnTo>
                  <a:pt x="6321438" y="0"/>
                </a:lnTo>
                <a:lnTo>
                  <a:pt x="6321438" y="2471107"/>
                </a:lnTo>
                <a:lnTo>
                  <a:pt x="0" y="247110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Freeform 3" id="3"/>
          <p:cNvSpPr/>
          <p:nvPr/>
        </p:nvSpPr>
        <p:spPr>
          <a:xfrm flipH="false" flipV="false" rot="0">
            <a:off x="1028700" y="2479384"/>
            <a:ext cx="16230600" cy="2511011"/>
          </a:xfrm>
          <a:custGeom>
            <a:avLst/>
            <a:gdLst/>
            <a:ahLst/>
            <a:cxnLst/>
            <a:rect r="r" b="b" t="t" l="l"/>
            <a:pathLst>
              <a:path h="2511011" w="16230600">
                <a:moveTo>
                  <a:pt x="0" y="0"/>
                </a:moveTo>
                <a:lnTo>
                  <a:pt x="16230600" y="0"/>
                </a:lnTo>
                <a:lnTo>
                  <a:pt x="16230600" y="2511011"/>
                </a:lnTo>
                <a:lnTo>
                  <a:pt x="0" y="2511011"/>
                </a:lnTo>
                <a:lnTo>
                  <a:pt x="0" y="0"/>
                </a:lnTo>
                <a:close/>
              </a:path>
            </a:pathLst>
          </a:custGeom>
          <a:blipFill>
            <a:blip r:embed="rId3"/>
            <a:stretch>
              <a:fillRect l="0" t="-11379" r="-6561" b="-4854"/>
            </a:stretch>
          </a:blipFill>
        </p:spPr>
      </p:sp>
      <p:sp>
        <p:nvSpPr>
          <p:cNvPr name="Freeform 4" id="4"/>
          <p:cNvSpPr/>
          <p:nvPr/>
        </p:nvSpPr>
        <p:spPr>
          <a:xfrm flipH="false" flipV="false" rot="0">
            <a:off x="1028700" y="4990395"/>
            <a:ext cx="16230600" cy="2208208"/>
          </a:xfrm>
          <a:custGeom>
            <a:avLst/>
            <a:gdLst/>
            <a:ahLst/>
            <a:cxnLst/>
            <a:rect r="r" b="b" t="t" l="l"/>
            <a:pathLst>
              <a:path h="2208208" w="16230600">
                <a:moveTo>
                  <a:pt x="0" y="0"/>
                </a:moveTo>
                <a:lnTo>
                  <a:pt x="16230600" y="0"/>
                </a:lnTo>
                <a:lnTo>
                  <a:pt x="16230600" y="2208208"/>
                </a:lnTo>
                <a:lnTo>
                  <a:pt x="0" y="2208208"/>
                </a:lnTo>
                <a:lnTo>
                  <a:pt x="0" y="0"/>
                </a:lnTo>
                <a:close/>
              </a:path>
            </a:pathLst>
          </a:custGeom>
          <a:blipFill>
            <a:blip r:embed="rId4"/>
            <a:stretch>
              <a:fillRect l="0" t="-3714" r="0" b="-11131"/>
            </a:stretch>
          </a:blipFill>
        </p:spPr>
      </p:sp>
      <p:sp>
        <p:nvSpPr>
          <p:cNvPr name="TextBox 5" id="5"/>
          <p:cNvSpPr txBox="true"/>
          <p:nvPr/>
        </p:nvSpPr>
        <p:spPr>
          <a:xfrm rot="0">
            <a:off x="1294889" y="807119"/>
            <a:ext cx="15698222" cy="1233737"/>
          </a:xfrm>
          <a:prstGeom prst="rect">
            <a:avLst/>
          </a:prstGeom>
        </p:spPr>
        <p:txBody>
          <a:bodyPr anchor="t" rtlCol="false" tIns="0" lIns="0" bIns="0" rIns="0">
            <a:spAutoFit/>
          </a:bodyPr>
          <a:lstStyle/>
          <a:p>
            <a:pPr algn="ctr" marL="0" indent="0" lvl="0">
              <a:lnSpc>
                <a:spcPts val="4530"/>
              </a:lnSpc>
              <a:spcBef>
                <a:spcPct val="0"/>
              </a:spcBef>
            </a:pPr>
            <a:r>
              <a:rPr lang="en-US" sz="5808" spc="-458">
                <a:solidFill>
                  <a:srgbClr val="000000"/>
                </a:solidFill>
                <a:latin typeface="Archivo Black"/>
                <a:ea typeface="Archivo Black"/>
                <a:cs typeface="Archivo Black"/>
                <a:sym typeface="Archivo Black"/>
              </a:rPr>
              <a:t>Calculating the chosen correl</a:t>
            </a:r>
            <a:r>
              <a:rPr lang="en-US" sz="5808" spc="-458" u="none">
                <a:solidFill>
                  <a:srgbClr val="000000"/>
                </a:solidFill>
                <a:latin typeface="Archivo Black"/>
                <a:ea typeface="Archivo Black"/>
                <a:cs typeface="Archivo Black"/>
                <a:sym typeface="Archivo Black"/>
              </a:rPr>
              <a:t>ation coefficient between variables</a:t>
            </a:r>
          </a:p>
        </p:txBody>
      </p:sp>
      <p:sp>
        <p:nvSpPr>
          <p:cNvPr name="TextBox 6" id="6"/>
          <p:cNvSpPr txBox="true"/>
          <p:nvPr/>
        </p:nvSpPr>
        <p:spPr>
          <a:xfrm rot="0">
            <a:off x="4922291" y="7368241"/>
            <a:ext cx="7955875" cy="339725"/>
          </a:xfrm>
          <a:prstGeom prst="rect">
            <a:avLst/>
          </a:prstGeom>
        </p:spPr>
        <p:txBody>
          <a:bodyPr anchor="t" rtlCol="false" tIns="0" lIns="0" bIns="0" rIns="0">
            <a:spAutoFit/>
          </a:bodyPr>
          <a:lstStyle/>
          <a:p>
            <a:pPr algn="ctr">
              <a:lnSpc>
                <a:spcPts val="2800"/>
              </a:lnSpc>
              <a:spcBef>
                <a:spcPct val="0"/>
              </a:spcBef>
            </a:pPr>
            <a:r>
              <a:rPr lang="en-US" b="true" sz="2000" spc="-158">
                <a:solidFill>
                  <a:srgbClr val="000000"/>
                </a:solidFill>
                <a:latin typeface="Garet Bold"/>
                <a:ea typeface="Garet Bold"/>
                <a:cs typeface="Garet Bold"/>
                <a:sym typeface="Garet Bold"/>
              </a:rPr>
              <a:t>Output after calculating the correlation coefficient between variables</a:t>
            </a:r>
          </a:p>
        </p:txBody>
      </p:sp>
      <p:sp>
        <p:nvSpPr>
          <p:cNvPr name="TextBox 7" id="7"/>
          <p:cNvSpPr txBox="true"/>
          <p:nvPr/>
        </p:nvSpPr>
        <p:spPr>
          <a:xfrm rot="0">
            <a:off x="1028700" y="8108016"/>
            <a:ext cx="15655274" cy="1153795"/>
          </a:xfrm>
          <a:prstGeom prst="rect">
            <a:avLst/>
          </a:prstGeom>
        </p:spPr>
        <p:txBody>
          <a:bodyPr anchor="t" rtlCol="false" tIns="0" lIns="0" bIns="0" rIns="0">
            <a:spAutoFit/>
          </a:bodyPr>
          <a:lstStyle/>
          <a:p>
            <a:pPr algn="l">
              <a:lnSpc>
                <a:spcPts val="3079"/>
              </a:lnSpc>
              <a:spcBef>
                <a:spcPct val="0"/>
              </a:spcBef>
            </a:pPr>
            <a:r>
              <a:rPr lang="en-US" sz="2199" spc="-173">
                <a:solidFill>
                  <a:srgbClr val="000000"/>
                </a:solidFill>
                <a:latin typeface="Garet"/>
                <a:ea typeface="Garet"/>
                <a:cs typeface="Garet"/>
                <a:sym typeface="Garet"/>
              </a:rPr>
              <a:t>The analysis reveals that student effort—specifically study hours and attendance—is the primary driver of exam success, significantly outweighing socioeconomic background and external resources. This highlights that interventions focused on study habits and engagement will yield the greatest improvements in academic outcomes.</a:t>
            </a:r>
          </a:p>
        </p:txBody>
      </p:sp>
      <p:sp>
        <p:nvSpPr>
          <p:cNvPr name="Freeform 8" id="8"/>
          <p:cNvSpPr/>
          <p:nvPr/>
        </p:nvSpPr>
        <p:spPr>
          <a:xfrm flipH="false" flipV="false" rot="0">
            <a:off x="17545680" y="7557153"/>
            <a:ext cx="1484639" cy="1484639"/>
          </a:xfrm>
          <a:custGeom>
            <a:avLst/>
            <a:gdLst/>
            <a:ahLst/>
            <a:cxnLst/>
            <a:rect r="r" b="b" t="t" l="l"/>
            <a:pathLst>
              <a:path h="1484639" w="1484639">
                <a:moveTo>
                  <a:pt x="0" y="0"/>
                </a:moveTo>
                <a:lnTo>
                  <a:pt x="1484640" y="0"/>
                </a:lnTo>
                <a:lnTo>
                  <a:pt x="1484640" y="1484640"/>
                </a:lnTo>
                <a:lnTo>
                  <a:pt x="0" y="14846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Freeform 3" id="3"/>
          <p:cNvSpPr/>
          <p:nvPr/>
        </p:nvSpPr>
        <p:spPr>
          <a:xfrm flipH="false" flipV="false" rot="0">
            <a:off x="609441" y="2040856"/>
            <a:ext cx="11713389" cy="7620593"/>
          </a:xfrm>
          <a:custGeom>
            <a:avLst/>
            <a:gdLst/>
            <a:ahLst/>
            <a:cxnLst/>
            <a:rect r="r" b="b" t="t" l="l"/>
            <a:pathLst>
              <a:path h="7620593" w="11713389">
                <a:moveTo>
                  <a:pt x="0" y="0"/>
                </a:moveTo>
                <a:lnTo>
                  <a:pt x="11713388" y="0"/>
                </a:lnTo>
                <a:lnTo>
                  <a:pt x="11713388" y="7620593"/>
                </a:lnTo>
                <a:lnTo>
                  <a:pt x="0" y="7620593"/>
                </a:lnTo>
                <a:lnTo>
                  <a:pt x="0" y="0"/>
                </a:lnTo>
                <a:close/>
              </a:path>
            </a:pathLst>
          </a:custGeom>
          <a:blipFill>
            <a:blip r:embed="rId3"/>
            <a:stretch>
              <a:fillRect l="0" t="0" r="0" b="0"/>
            </a:stretch>
          </a:blipFill>
        </p:spPr>
      </p:sp>
      <p:sp>
        <p:nvSpPr>
          <p:cNvPr name="TextBox 4" id="4"/>
          <p:cNvSpPr txBox="true"/>
          <p:nvPr/>
        </p:nvSpPr>
        <p:spPr>
          <a:xfrm rot="0">
            <a:off x="1294889" y="807119"/>
            <a:ext cx="15698222" cy="1233737"/>
          </a:xfrm>
          <a:prstGeom prst="rect">
            <a:avLst/>
          </a:prstGeom>
        </p:spPr>
        <p:txBody>
          <a:bodyPr anchor="t" rtlCol="false" tIns="0" lIns="0" bIns="0" rIns="0">
            <a:spAutoFit/>
          </a:bodyPr>
          <a:lstStyle/>
          <a:p>
            <a:pPr algn="ctr" marL="0" indent="0" lvl="0">
              <a:lnSpc>
                <a:spcPts val="4530"/>
              </a:lnSpc>
              <a:spcBef>
                <a:spcPct val="0"/>
              </a:spcBef>
            </a:pPr>
            <a:r>
              <a:rPr lang="en-US" sz="5808" spc="-458">
                <a:solidFill>
                  <a:srgbClr val="000000"/>
                </a:solidFill>
                <a:latin typeface="Archivo Black"/>
                <a:ea typeface="Archivo Black"/>
                <a:cs typeface="Archivo Black"/>
                <a:sym typeface="Archivo Black"/>
              </a:rPr>
              <a:t>Visualizations to show rel</a:t>
            </a:r>
            <a:r>
              <a:rPr lang="en-US" sz="5808" spc="-458" u="none">
                <a:solidFill>
                  <a:srgbClr val="000000"/>
                </a:solidFill>
                <a:latin typeface="Archivo Black"/>
                <a:ea typeface="Archivo Black"/>
                <a:cs typeface="Archivo Black"/>
                <a:sym typeface="Archivo Black"/>
              </a:rPr>
              <a:t>ationships between variables</a:t>
            </a:r>
          </a:p>
        </p:txBody>
      </p:sp>
      <p:sp>
        <p:nvSpPr>
          <p:cNvPr name="TextBox 5" id="5"/>
          <p:cNvSpPr txBox="true"/>
          <p:nvPr/>
        </p:nvSpPr>
        <p:spPr>
          <a:xfrm rot="0">
            <a:off x="3423017" y="9801013"/>
            <a:ext cx="6086237" cy="339725"/>
          </a:xfrm>
          <a:prstGeom prst="rect">
            <a:avLst/>
          </a:prstGeom>
        </p:spPr>
        <p:txBody>
          <a:bodyPr anchor="t" rtlCol="false" tIns="0" lIns="0" bIns="0" rIns="0">
            <a:spAutoFit/>
          </a:bodyPr>
          <a:lstStyle/>
          <a:p>
            <a:pPr algn="ctr">
              <a:lnSpc>
                <a:spcPts val="2800"/>
              </a:lnSpc>
              <a:spcBef>
                <a:spcPct val="0"/>
              </a:spcBef>
            </a:pPr>
            <a:r>
              <a:rPr lang="en-US" b="true" sz="2000" spc="-158">
                <a:solidFill>
                  <a:srgbClr val="000000"/>
                </a:solidFill>
                <a:latin typeface="Garet Bold"/>
                <a:ea typeface="Garet Bold"/>
                <a:cs typeface="Garet Bold"/>
                <a:sym typeface="Garet Bold"/>
              </a:rPr>
              <a:t>Correlation of features with Exam Score using Bar Plot</a:t>
            </a:r>
          </a:p>
        </p:txBody>
      </p:sp>
      <p:sp>
        <p:nvSpPr>
          <p:cNvPr name="TextBox 6" id="6"/>
          <p:cNvSpPr txBox="true"/>
          <p:nvPr/>
        </p:nvSpPr>
        <p:spPr>
          <a:xfrm rot="0">
            <a:off x="12421111" y="2134902"/>
            <a:ext cx="5663485" cy="4656885"/>
          </a:xfrm>
          <a:prstGeom prst="rect">
            <a:avLst/>
          </a:prstGeom>
        </p:spPr>
        <p:txBody>
          <a:bodyPr anchor="t" rtlCol="false" tIns="0" lIns="0" bIns="0" rIns="0">
            <a:spAutoFit/>
          </a:bodyPr>
          <a:lstStyle/>
          <a:p>
            <a:pPr algn="l">
              <a:lnSpc>
                <a:spcPts val="4110"/>
              </a:lnSpc>
              <a:spcBef>
                <a:spcPct val="0"/>
              </a:spcBef>
            </a:pPr>
            <a:r>
              <a:rPr lang="en-US" sz="2936" spc="-231">
                <a:solidFill>
                  <a:srgbClr val="000000"/>
                </a:solidFill>
                <a:latin typeface="Garet"/>
                <a:ea typeface="Garet"/>
                <a:cs typeface="Garet"/>
                <a:sym typeface="Garet"/>
              </a:rPr>
              <a:t>The visualization identifies Attendance and Hours Studied as the dominant predictors of exam scores, far exceeding the influence of socioeconomic factors or external resources. This confirms that active student engagement and effort are the primary drivers of academic success.</a:t>
            </a:r>
          </a:p>
        </p:txBody>
      </p:sp>
      <p:sp>
        <p:nvSpPr>
          <p:cNvPr name="Freeform 7" id="7"/>
          <p:cNvSpPr/>
          <p:nvPr/>
        </p:nvSpPr>
        <p:spPr>
          <a:xfrm flipH="false" flipV="false" rot="5314405">
            <a:off x="15989051" y="8073122"/>
            <a:ext cx="2008120" cy="1781750"/>
          </a:xfrm>
          <a:custGeom>
            <a:avLst/>
            <a:gdLst/>
            <a:ahLst/>
            <a:cxnLst/>
            <a:rect r="r" b="b" t="t" l="l"/>
            <a:pathLst>
              <a:path h="1781750" w="2008120">
                <a:moveTo>
                  <a:pt x="0" y="0"/>
                </a:moveTo>
                <a:lnTo>
                  <a:pt x="2008120" y="0"/>
                </a:lnTo>
                <a:lnTo>
                  <a:pt x="2008120" y="1781750"/>
                </a:lnTo>
                <a:lnTo>
                  <a:pt x="0" y="17817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Freeform 3" id="3"/>
          <p:cNvSpPr/>
          <p:nvPr/>
        </p:nvSpPr>
        <p:spPr>
          <a:xfrm flipH="false" flipV="false" rot="0">
            <a:off x="0" y="2040856"/>
            <a:ext cx="14657415" cy="6550032"/>
          </a:xfrm>
          <a:custGeom>
            <a:avLst/>
            <a:gdLst/>
            <a:ahLst/>
            <a:cxnLst/>
            <a:rect r="r" b="b" t="t" l="l"/>
            <a:pathLst>
              <a:path h="6550032" w="14657415">
                <a:moveTo>
                  <a:pt x="0" y="0"/>
                </a:moveTo>
                <a:lnTo>
                  <a:pt x="14657415" y="0"/>
                </a:lnTo>
                <a:lnTo>
                  <a:pt x="14657415" y="6550032"/>
                </a:lnTo>
                <a:lnTo>
                  <a:pt x="0" y="6550032"/>
                </a:lnTo>
                <a:lnTo>
                  <a:pt x="0" y="0"/>
                </a:lnTo>
                <a:close/>
              </a:path>
            </a:pathLst>
          </a:custGeom>
          <a:blipFill>
            <a:blip r:embed="rId3"/>
            <a:stretch>
              <a:fillRect l="0" t="0" r="0" b="0"/>
            </a:stretch>
          </a:blipFill>
        </p:spPr>
      </p:sp>
      <p:sp>
        <p:nvSpPr>
          <p:cNvPr name="TextBox 4" id="4"/>
          <p:cNvSpPr txBox="true"/>
          <p:nvPr/>
        </p:nvSpPr>
        <p:spPr>
          <a:xfrm rot="0">
            <a:off x="1294889" y="807119"/>
            <a:ext cx="15698222" cy="1233737"/>
          </a:xfrm>
          <a:prstGeom prst="rect">
            <a:avLst/>
          </a:prstGeom>
        </p:spPr>
        <p:txBody>
          <a:bodyPr anchor="t" rtlCol="false" tIns="0" lIns="0" bIns="0" rIns="0">
            <a:spAutoFit/>
          </a:bodyPr>
          <a:lstStyle/>
          <a:p>
            <a:pPr algn="ctr" marL="0" indent="0" lvl="0">
              <a:lnSpc>
                <a:spcPts val="4530"/>
              </a:lnSpc>
              <a:spcBef>
                <a:spcPct val="0"/>
              </a:spcBef>
            </a:pPr>
            <a:r>
              <a:rPr lang="en-US" sz="5808" spc="-458">
                <a:solidFill>
                  <a:srgbClr val="000000"/>
                </a:solidFill>
                <a:latin typeface="Archivo Black"/>
                <a:ea typeface="Archivo Black"/>
                <a:cs typeface="Archivo Black"/>
                <a:sym typeface="Archivo Black"/>
              </a:rPr>
              <a:t>Visualizations to show rel</a:t>
            </a:r>
            <a:r>
              <a:rPr lang="en-US" sz="5808" spc="-458" u="none">
                <a:solidFill>
                  <a:srgbClr val="000000"/>
                </a:solidFill>
                <a:latin typeface="Archivo Black"/>
                <a:ea typeface="Archivo Black"/>
                <a:cs typeface="Archivo Black"/>
                <a:sym typeface="Archivo Black"/>
              </a:rPr>
              <a:t>ationships between variables</a:t>
            </a:r>
          </a:p>
        </p:txBody>
      </p:sp>
      <p:sp>
        <p:nvSpPr>
          <p:cNvPr name="TextBox 5" id="5"/>
          <p:cNvSpPr txBox="true"/>
          <p:nvPr/>
        </p:nvSpPr>
        <p:spPr>
          <a:xfrm rot="0">
            <a:off x="4178671" y="8918575"/>
            <a:ext cx="6300073" cy="339725"/>
          </a:xfrm>
          <a:prstGeom prst="rect">
            <a:avLst/>
          </a:prstGeom>
        </p:spPr>
        <p:txBody>
          <a:bodyPr anchor="t" rtlCol="false" tIns="0" lIns="0" bIns="0" rIns="0">
            <a:spAutoFit/>
          </a:bodyPr>
          <a:lstStyle/>
          <a:p>
            <a:pPr algn="ctr">
              <a:lnSpc>
                <a:spcPts val="2800"/>
              </a:lnSpc>
              <a:spcBef>
                <a:spcPct val="0"/>
              </a:spcBef>
            </a:pPr>
            <a:r>
              <a:rPr lang="en-US" b="true" sz="2000" spc="-158">
                <a:solidFill>
                  <a:srgbClr val="000000"/>
                </a:solidFill>
                <a:latin typeface="Garet Bold"/>
                <a:ea typeface="Garet Bold"/>
                <a:cs typeface="Garet Bold"/>
                <a:sym typeface="Garet Bold"/>
              </a:rPr>
              <a:t>Correlation of features with Exam Score using Heatmap</a:t>
            </a:r>
          </a:p>
        </p:txBody>
      </p:sp>
      <p:sp>
        <p:nvSpPr>
          <p:cNvPr name="TextBox 6" id="6"/>
          <p:cNvSpPr txBox="true"/>
          <p:nvPr/>
        </p:nvSpPr>
        <p:spPr>
          <a:xfrm rot="0">
            <a:off x="14855566" y="1993231"/>
            <a:ext cx="3432434" cy="5621549"/>
          </a:xfrm>
          <a:prstGeom prst="rect">
            <a:avLst/>
          </a:prstGeom>
        </p:spPr>
        <p:txBody>
          <a:bodyPr anchor="t" rtlCol="false" tIns="0" lIns="0" bIns="0" rIns="0">
            <a:spAutoFit/>
          </a:bodyPr>
          <a:lstStyle/>
          <a:p>
            <a:pPr algn="l">
              <a:lnSpc>
                <a:spcPts val="4079"/>
              </a:lnSpc>
              <a:spcBef>
                <a:spcPct val="0"/>
              </a:spcBef>
            </a:pPr>
            <a:r>
              <a:rPr lang="en-US" sz="2913" spc="-230">
                <a:solidFill>
                  <a:srgbClr val="000000"/>
                </a:solidFill>
                <a:latin typeface="Garet"/>
                <a:ea typeface="Garet"/>
                <a:cs typeface="Garet"/>
                <a:sym typeface="Garet"/>
              </a:rPr>
              <a:t>This Heatmap Shows That Attendance and hours studied light up more strongly against Exam Score. Then, Other variables appear mostly dark, reflecting weak correlations.</a:t>
            </a:r>
          </a:p>
          <a:p>
            <a:pPr algn="l">
              <a:lnSpc>
                <a:spcPts val="4079"/>
              </a:lnSpc>
              <a:spcBef>
                <a:spcPct val="0"/>
              </a:spcBef>
            </a:pPr>
          </a:p>
        </p:txBody>
      </p:sp>
      <p:sp>
        <p:nvSpPr>
          <p:cNvPr name="Freeform 7" id="7"/>
          <p:cNvSpPr/>
          <p:nvPr/>
        </p:nvSpPr>
        <p:spPr>
          <a:xfrm flipH="false" flipV="false" rot="0">
            <a:off x="16035039" y="8505778"/>
            <a:ext cx="1916143" cy="1505043"/>
          </a:xfrm>
          <a:custGeom>
            <a:avLst/>
            <a:gdLst/>
            <a:ahLst/>
            <a:cxnLst/>
            <a:rect r="r" b="b" t="t" l="l"/>
            <a:pathLst>
              <a:path h="1505043" w="1916143">
                <a:moveTo>
                  <a:pt x="0" y="0"/>
                </a:moveTo>
                <a:lnTo>
                  <a:pt x="1916143" y="0"/>
                </a:lnTo>
                <a:lnTo>
                  <a:pt x="1916143" y="1505044"/>
                </a:lnTo>
                <a:lnTo>
                  <a:pt x="0" y="15050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graphicFrame>
        <p:nvGraphicFramePr>
          <p:cNvPr name="Object 3" id="3"/>
          <p:cNvGraphicFramePr/>
          <p:nvPr/>
        </p:nvGraphicFramePr>
        <p:xfrm>
          <a:off x="9144000" y="3257550"/>
          <a:ext cx="8915400" cy="3771900"/>
        </p:xfrm>
        <a:graphic>
          <a:graphicData uri="http://schemas.openxmlformats.org/presentationml/2006/ole">
            <p:oleObj imgW="10693400" imgH="5549900" r:id="rId4" progId="Excel.Sheet.12" name="Worksheet">
              <p:embed/>
              <p:pic>
                <p:nvPicPr>
                  <p:cNvPr name="" id="0"/>
                  <p:cNvPicPr/>
                  <p:nvPr/>
                </p:nvPicPr>
                <p:blipFill>
                  <a:blip r:embed="rId3"/>
                  <a:stretch>
                    <a:fillRect/>
                  </a:stretch>
                </p:blipFill>
                <p:spPr>
                  <a:xfrm>
                    <a:off x="1270000" y="1270000"/>
                    <a:ext cx="1270000" cy="1270000"/>
                  </a:xfrm>
                  <a:prstGeom prst="rect"/>
                </p:spPr>
              </p:pic>
            </p:oleObj>
          </a:graphicData>
        </a:graphic>
      </p:graphicFrame>
      <p:sp>
        <p:nvSpPr>
          <p:cNvPr name="TextBox 4" id="4"/>
          <p:cNvSpPr txBox="true"/>
          <p:nvPr/>
        </p:nvSpPr>
        <p:spPr>
          <a:xfrm rot="0">
            <a:off x="1294889" y="807119"/>
            <a:ext cx="15698222" cy="662237"/>
          </a:xfrm>
          <a:prstGeom prst="rect">
            <a:avLst/>
          </a:prstGeom>
        </p:spPr>
        <p:txBody>
          <a:bodyPr anchor="t" rtlCol="false" tIns="0" lIns="0" bIns="0" rIns="0">
            <a:spAutoFit/>
          </a:bodyPr>
          <a:lstStyle/>
          <a:p>
            <a:pPr algn="ctr" marL="0" indent="0" lvl="0">
              <a:lnSpc>
                <a:spcPts val="4530"/>
              </a:lnSpc>
              <a:spcBef>
                <a:spcPct val="0"/>
              </a:spcBef>
            </a:pPr>
            <a:r>
              <a:rPr lang="en-US" sz="5808" spc="-458">
                <a:solidFill>
                  <a:srgbClr val="000000"/>
                </a:solidFill>
                <a:latin typeface="Archivo Black"/>
                <a:ea typeface="Archivo Black"/>
                <a:cs typeface="Archivo Black"/>
                <a:sym typeface="Archivo Black"/>
              </a:rPr>
              <a:t>Multiple L</a:t>
            </a:r>
            <a:r>
              <a:rPr lang="en-US" sz="5808" spc="-458" u="none">
                <a:solidFill>
                  <a:srgbClr val="000000"/>
                </a:solidFill>
                <a:latin typeface="Archivo Black"/>
                <a:ea typeface="Archivo Black"/>
                <a:cs typeface="Archivo Black"/>
                <a:sym typeface="Archivo Black"/>
              </a:rPr>
              <a:t>inear Regression</a:t>
            </a:r>
          </a:p>
        </p:txBody>
      </p:sp>
      <p:sp>
        <p:nvSpPr>
          <p:cNvPr name="TextBox 5" id="5"/>
          <p:cNvSpPr txBox="true"/>
          <p:nvPr/>
        </p:nvSpPr>
        <p:spPr>
          <a:xfrm rot="0">
            <a:off x="6058359" y="1412206"/>
            <a:ext cx="5537478" cy="431800"/>
          </a:xfrm>
          <a:prstGeom prst="rect">
            <a:avLst/>
          </a:prstGeom>
        </p:spPr>
        <p:txBody>
          <a:bodyPr anchor="t" rtlCol="false" tIns="0" lIns="0" bIns="0" rIns="0">
            <a:spAutoFit/>
          </a:bodyPr>
          <a:lstStyle/>
          <a:p>
            <a:pPr algn="ctr">
              <a:lnSpc>
                <a:spcPts val="3499"/>
              </a:lnSpc>
              <a:spcBef>
                <a:spcPct val="0"/>
              </a:spcBef>
            </a:pPr>
            <a:r>
              <a:rPr lang="en-US" sz="2499" spc="-197">
                <a:solidFill>
                  <a:srgbClr val="000000"/>
                </a:solidFill>
                <a:latin typeface="Archivo Black"/>
                <a:ea typeface="Archivo Black"/>
                <a:cs typeface="Archivo Black"/>
                <a:sym typeface="Archivo Black"/>
              </a:rPr>
              <a:t>Theory of Multiple Linear Regression</a:t>
            </a:r>
          </a:p>
        </p:txBody>
      </p:sp>
      <p:sp>
        <p:nvSpPr>
          <p:cNvPr name="TextBox 6" id="6"/>
          <p:cNvSpPr txBox="true"/>
          <p:nvPr/>
        </p:nvSpPr>
        <p:spPr>
          <a:xfrm rot="0">
            <a:off x="677329" y="2305564"/>
            <a:ext cx="5381030" cy="431800"/>
          </a:xfrm>
          <a:prstGeom prst="rect">
            <a:avLst/>
          </a:prstGeom>
        </p:spPr>
        <p:txBody>
          <a:bodyPr anchor="t" rtlCol="false" tIns="0" lIns="0" bIns="0" rIns="0">
            <a:spAutoFit/>
          </a:bodyPr>
          <a:lstStyle/>
          <a:p>
            <a:pPr algn="ctr">
              <a:lnSpc>
                <a:spcPts val="3499"/>
              </a:lnSpc>
              <a:spcBef>
                <a:spcPct val="0"/>
              </a:spcBef>
            </a:pPr>
            <a:r>
              <a:rPr lang="en-US" sz="2499" spc="-197">
                <a:solidFill>
                  <a:srgbClr val="000000"/>
                </a:solidFill>
                <a:latin typeface="Archivo Black"/>
                <a:ea typeface="Archivo Black"/>
                <a:cs typeface="Archivo Black"/>
                <a:sym typeface="Archivo Black"/>
              </a:rPr>
              <a:t>What Is Multiple Linear Regression?</a:t>
            </a:r>
          </a:p>
        </p:txBody>
      </p:sp>
      <p:sp>
        <p:nvSpPr>
          <p:cNvPr name="TextBox 7" id="7"/>
          <p:cNvSpPr txBox="true"/>
          <p:nvPr/>
        </p:nvSpPr>
        <p:spPr>
          <a:xfrm rot="0">
            <a:off x="195017" y="2689739"/>
            <a:ext cx="8461441" cy="4084761"/>
          </a:xfrm>
          <a:prstGeom prst="rect">
            <a:avLst/>
          </a:prstGeom>
        </p:spPr>
        <p:txBody>
          <a:bodyPr anchor="t" rtlCol="false" tIns="0" lIns="0" bIns="0" rIns="0">
            <a:spAutoFit/>
          </a:bodyPr>
          <a:lstStyle/>
          <a:p>
            <a:pPr algn="l">
              <a:lnSpc>
                <a:spcPts val="3230"/>
              </a:lnSpc>
              <a:spcBef>
                <a:spcPct val="0"/>
              </a:spcBef>
            </a:pPr>
            <a:r>
              <a:rPr lang="en-US" sz="2307" spc="-182">
                <a:solidFill>
                  <a:srgbClr val="000000"/>
                </a:solidFill>
                <a:latin typeface="Garet"/>
                <a:ea typeface="Garet"/>
                <a:cs typeface="Garet"/>
                <a:sym typeface="Garet"/>
              </a:rPr>
              <a:t>Multiple Linear Regression is a statistical technique used to model the relationship between one dependent variable (Y) and two or more independent variables (X₁, X₂, X₃, …, Xₖ).</a:t>
            </a:r>
          </a:p>
          <a:p>
            <a:pPr algn="l">
              <a:lnSpc>
                <a:spcPts val="3230"/>
              </a:lnSpc>
              <a:spcBef>
                <a:spcPct val="0"/>
              </a:spcBef>
            </a:pPr>
            <a:r>
              <a:rPr lang="en-US" b="true" sz="2307" spc="-182">
                <a:solidFill>
                  <a:srgbClr val="000000"/>
                </a:solidFill>
                <a:latin typeface="Garet Bold"/>
                <a:ea typeface="Garet Bold"/>
                <a:cs typeface="Garet Bold"/>
                <a:sym typeface="Garet Bold"/>
              </a:rPr>
              <a:t>The purpose is to:</a:t>
            </a:r>
          </a:p>
          <a:p>
            <a:pPr algn="l" marL="498222" indent="-249111" lvl="1">
              <a:lnSpc>
                <a:spcPts val="3230"/>
              </a:lnSpc>
              <a:buFont typeface="Arial"/>
              <a:buChar char="•"/>
            </a:pPr>
            <a:r>
              <a:rPr lang="en-US" sz="2307" spc="-182">
                <a:solidFill>
                  <a:srgbClr val="000000"/>
                </a:solidFill>
                <a:latin typeface="Garet"/>
                <a:ea typeface="Garet"/>
                <a:cs typeface="Garet"/>
                <a:sym typeface="Garet"/>
              </a:rPr>
              <a:t>Predict the value of Y</a:t>
            </a:r>
          </a:p>
          <a:p>
            <a:pPr algn="l" marL="498222" indent="-249111" lvl="1">
              <a:lnSpc>
                <a:spcPts val="3230"/>
              </a:lnSpc>
              <a:buFont typeface="Arial"/>
              <a:buChar char="•"/>
            </a:pPr>
            <a:r>
              <a:rPr lang="en-US" sz="2307" spc="-182">
                <a:solidFill>
                  <a:srgbClr val="000000"/>
                </a:solidFill>
                <a:latin typeface="Garet"/>
                <a:ea typeface="Garet"/>
                <a:cs typeface="Garet"/>
                <a:sym typeface="Garet"/>
              </a:rPr>
              <a:t>Understand how each independent variable affects Y</a:t>
            </a:r>
          </a:p>
          <a:p>
            <a:pPr algn="ctr" marL="498222" indent="-249111" lvl="1">
              <a:lnSpc>
                <a:spcPts val="3230"/>
              </a:lnSpc>
              <a:buFont typeface="Arial"/>
              <a:buChar char="•"/>
            </a:pPr>
            <a:r>
              <a:rPr lang="en-US" sz="2307" spc="-182">
                <a:solidFill>
                  <a:srgbClr val="000000"/>
                </a:solidFill>
                <a:latin typeface="Garet"/>
                <a:ea typeface="Garet"/>
                <a:cs typeface="Garet"/>
                <a:sym typeface="Garet"/>
              </a:rPr>
              <a:t>Measure the strength of the combined effect of all predictors</a:t>
            </a:r>
          </a:p>
          <a:p>
            <a:pPr algn="l">
              <a:lnSpc>
                <a:spcPts val="3230"/>
              </a:lnSpc>
              <a:spcBef>
                <a:spcPct val="0"/>
              </a:spcBef>
            </a:pPr>
            <a:r>
              <a:rPr lang="en-US" sz="2307" spc="-182">
                <a:solidFill>
                  <a:srgbClr val="000000"/>
                </a:solidFill>
                <a:latin typeface="Garet"/>
                <a:ea typeface="Garet"/>
                <a:cs typeface="Garet"/>
                <a:sym typeface="Garet"/>
              </a:rPr>
              <a:t>It generalizes simple linear regression (1 predictor) to multiple predictors.</a:t>
            </a:r>
          </a:p>
          <a:p>
            <a:pPr algn="l">
              <a:lnSpc>
                <a:spcPts val="3230"/>
              </a:lnSpc>
              <a:spcBef>
                <a:spcPct val="0"/>
              </a:spcBef>
            </a:pPr>
          </a:p>
        </p:txBody>
      </p:sp>
      <p:sp>
        <p:nvSpPr>
          <p:cNvPr name="TextBox 8" id="8"/>
          <p:cNvSpPr txBox="true"/>
          <p:nvPr/>
        </p:nvSpPr>
        <p:spPr>
          <a:xfrm rot="0">
            <a:off x="11595837" y="2305564"/>
            <a:ext cx="3776067" cy="431800"/>
          </a:xfrm>
          <a:prstGeom prst="rect">
            <a:avLst/>
          </a:prstGeom>
        </p:spPr>
        <p:txBody>
          <a:bodyPr anchor="t" rtlCol="false" tIns="0" lIns="0" bIns="0" rIns="0">
            <a:spAutoFit/>
          </a:bodyPr>
          <a:lstStyle/>
          <a:p>
            <a:pPr algn="ctr">
              <a:lnSpc>
                <a:spcPts val="3499"/>
              </a:lnSpc>
              <a:spcBef>
                <a:spcPct val="0"/>
              </a:spcBef>
            </a:pPr>
            <a:r>
              <a:rPr lang="en-US" sz="2499" spc="-197">
                <a:solidFill>
                  <a:srgbClr val="000000"/>
                </a:solidFill>
                <a:latin typeface="Archivo Black"/>
                <a:ea typeface="Archivo Black"/>
                <a:cs typeface="Archivo Black"/>
                <a:sym typeface="Archivo Black"/>
              </a:rPr>
              <a:t>The Regression Equation</a:t>
            </a:r>
          </a:p>
        </p:txBody>
      </p:sp>
      <p:sp>
        <p:nvSpPr>
          <p:cNvPr name="TextBox 9" id="9"/>
          <p:cNvSpPr txBox="true"/>
          <p:nvPr/>
        </p:nvSpPr>
        <p:spPr>
          <a:xfrm rot="0">
            <a:off x="11995470" y="2699264"/>
            <a:ext cx="2976801" cy="339725"/>
          </a:xfrm>
          <a:prstGeom prst="rect">
            <a:avLst/>
          </a:prstGeom>
        </p:spPr>
        <p:txBody>
          <a:bodyPr anchor="t" rtlCol="false" tIns="0" lIns="0" bIns="0" rIns="0">
            <a:spAutoFit/>
          </a:bodyPr>
          <a:lstStyle/>
          <a:p>
            <a:pPr algn="ctr">
              <a:lnSpc>
                <a:spcPts val="2800"/>
              </a:lnSpc>
              <a:spcBef>
                <a:spcPct val="0"/>
              </a:spcBef>
            </a:pPr>
            <a:r>
              <a:rPr lang="en-US" sz="2000" spc="-158">
                <a:solidFill>
                  <a:srgbClr val="000000"/>
                </a:solidFill>
                <a:latin typeface="Garet"/>
                <a:ea typeface="Garet"/>
                <a:cs typeface="Garet"/>
                <a:sym typeface="Garet"/>
              </a:rPr>
              <a:t>Y = B1X1 + B2X2+ ... +BkXk + a</a:t>
            </a:r>
          </a:p>
        </p:txBody>
      </p:sp>
      <p:sp>
        <p:nvSpPr>
          <p:cNvPr name="TextBox 10" id="10"/>
          <p:cNvSpPr txBox="true"/>
          <p:nvPr/>
        </p:nvSpPr>
        <p:spPr>
          <a:xfrm rot="0">
            <a:off x="195017" y="6593631"/>
            <a:ext cx="7882414" cy="431800"/>
          </a:xfrm>
          <a:prstGeom prst="rect">
            <a:avLst/>
          </a:prstGeom>
        </p:spPr>
        <p:txBody>
          <a:bodyPr anchor="t" rtlCol="false" tIns="0" lIns="0" bIns="0" rIns="0">
            <a:spAutoFit/>
          </a:bodyPr>
          <a:lstStyle/>
          <a:p>
            <a:pPr algn="ctr">
              <a:lnSpc>
                <a:spcPts val="3499"/>
              </a:lnSpc>
              <a:spcBef>
                <a:spcPct val="0"/>
              </a:spcBef>
            </a:pPr>
            <a:r>
              <a:rPr lang="en-US" sz="2499" spc="-197">
                <a:solidFill>
                  <a:srgbClr val="000000"/>
                </a:solidFill>
                <a:latin typeface="Archivo Black"/>
                <a:ea typeface="Archivo Black"/>
                <a:cs typeface="Archivo Black"/>
                <a:sym typeface="Archivo Black"/>
              </a:rPr>
              <a:t>How the Model Is Estimated (Least Squares Method)</a:t>
            </a:r>
          </a:p>
        </p:txBody>
      </p:sp>
      <p:sp>
        <p:nvSpPr>
          <p:cNvPr name="TextBox 11" id="11"/>
          <p:cNvSpPr txBox="true"/>
          <p:nvPr/>
        </p:nvSpPr>
        <p:spPr>
          <a:xfrm rot="0">
            <a:off x="195017" y="7156450"/>
            <a:ext cx="8461441" cy="2962631"/>
          </a:xfrm>
          <a:prstGeom prst="rect">
            <a:avLst/>
          </a:prstGeom>
        </p:spPr>
        <p:txBody>
          <a:bodyPr anchor="t" rtlCol="false" tIns="0" lIns="0" bIns="0" rIns="0">
            <a:spAutoFit/>
          </a:bodyPr>
          <a:lstStyle/>
          <a:p>
            <a:pPr algn="l">
              <a:lnSpc>
                <a:spcPts val="2957"/>
              </a:lnSpc>
            </a:pPr>
            <a:r>
              <a:rPr lang="en-US" sz="2112" spc="-166">
                <a:solidFill>
                  <a:srgbClr val="000000"/>
                </a:solidFill>
                <a:latin typeface="Garet"/>
                <a:ea typeface="Garet"/>
                <a:cs typeface="Garet"/>
                <a:sym typeface="Garet"/>
              </a:rPr>
              <a:t>MLR coefficients are estimated using the Ordinary Least Squares (OLS) method.</a:t>
            </a:r>
          </a:p>
          <a:p>
            <a:pPr algn="l">
              <a:lnSpc>
                <a:spcPts val="2957"/>
              </a:lnSpc>
            </a:pPr>
            <a:r>
              <a:rPr lang="en-US" sz="2112" spc="-166">
                <a:solidFill>
                  <a:srgbClr val="000000"/>
                </a:solidFill>
                <a:latin typeface="Garet"/>
                <a:ea typeface="Garet"/>
                <a:cs typeface="Garet"/>
                <a:sym typeface="Garet"/>
              </a:rPr>
              <a:t>OLS chooses β₀, β₁, ..., βₖ to minimize:</a:t>
            </a:r>
          </a:p>
          <a:p>
            <a:pPr algn="l">
              <a:lnSpc>
                <a:spcPts val="2957"/>
              </a:lnSpc>
            </a:pPr>
            <a:r>
              <a:rPr lang="en-US" sz="2112" spc="-166">
                <a:solidFill>
                  <a:srgbClr val="000000"/>
                </a:solidFill>
                <a:latin typeface="Garet"/>
                <a:ea typeface="Garet"/>
                <a:cs typeface="Garet"/>
                <a:sym typeface="Garet"/>
              </a:rPr>
              <a:t>∑(𝑌𝑖−𝑌𝑖_hat)^2</a:t>
            </a:r>
          </a:p>
          <a:p>
            <a:pPr algn="l">
              <a:lnSpc>
                <a:spcPts val="2957"/>
              </a:lnSpc>
            </a:pPr>
            <a:r>
              <a:rPr lang="en-US" sz="2112" spc="-166">
                <a:solidFill>
                  <a:srgbClr val="000000"/>
                </a:solidFill>
                <a:latin typeface="Garet"/>
                <a:ea typeface="Garet"/>
                <a:cs typeface="Garet"/>
                <a:sym typeface="Garet"/>
              </a:rPr>
              <a:t>This is the sum of squared residuals (SSR).</a:t>
            </a:r>
          </a:p>
          <a:p>
            <a:pPr algn="l">
              <a:lnSpc>
                <a:spcPts val="2957"/>
              </a:lnSpc>
            </a:pPr>
            <a:r>
              <a:rPr lang="en-US" sz="2112" spc="-166">
                <a:solidFill>
                  <a:srgbClr val="000000"/>
                </a:solidFill>
                <a:latin typeface="Garet"/>
                <a:ea typeface="Garet"/>
                <a:cs typeface="Garet"/>
                <a:sym typeface="Garet"/>
              </a:rPr>
              <a:t>The optimal regression line is the one that fits the data with the least total error.</a:t>
            </a:r>
          </a:p>
          <a:p>
            <a:pPr algn="l">
              <a:lnSpc>
                <a:spcPts val="2957"/>
              </a:lnSpc>
            </a:pPr>
          </a:p>
        </p:txBody>
      </p:sp>
      <p:sp>
        <p:nvSpPr>
          <p:cNvPr name="Freeform 12" id="12"/>
          <p:cNvSpPr/>
          <p:nvPr/>
        </p:nvSpPr>
        <p:spPr>
          <a:xfrm flipH="false" flipV="false" rot="-8193019">
            <a:off x="14420449" y="-401049"/>
            <a:ext cx="5677702" cy="2859497"/>
          </a:xfrm>
          <a:custGeom>
            <a:avLst/>
            <a:gdLst/>
            <a:ahLst/>
            <a:cxnLst/>
            <a:rect r="r" b="b" t="t" l="l"/>
            <a:pathLst>
              <a:path h="2859497" w="5677702">
                <a:moveTo>
                  <a:pt x="0" y="0"/>
                </a:moveTo>
                <a:lnTo>
                  <a:pt x="5677702" y="0"/>
                </a:lnTo>
                <a:lnTo>
                  <a:pt x="5677702" y="2859498"/>
                </a:lnTo>
                <a:lnTo>
                  <a:pt x="0" y="28594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grpSp>
        <p:nvGrpSpPr>
          <p:cNvPr name="Group 3" id="3"/>
          <p:cNvGrpSpPr/>
          <p:nvPr/>
        </p:nvGrpSpPr>
        <p:grpSpPr>
          <a:xfrm rot="0">
            <a:off x="6421009" y="0"/>
            <a:ext cx="7201132" cy="10287000"/>
            <a:chOff x="0" y="0"/>
            <a:chExt cx="9601509" cy="13716000"/>
          </a:xfrm>
        </p:grpSpPr>
        <p:pic>
          <p:nvPicPr>
            <p:cNvPr name="Picture 4" id="4"/>
            <p:cNvPicPr>
              <a:picLocks noChangeAspect="true"/>
            </p:cNvPicPr>
            <p:nvPr/>
          </p:nvPicPr>
          <p:blipFill>
            <a:blip r:embed="rId3"/>
            <a:srcRect l="983" t="0" r="52377" b="0"/>
            <a:stretch>
              <a:fillRect/>
            </a:stretch>
          </p:blipFill>
          <p:spPr>
            <a:xfrm flipH="false" flipV="false">
              <a:off x="0" y="0"/>
              <a:ext cx="9601509" cy="13716000"/>
            </a:xfrm>
            <a:prstGeom prst="rect">
              <a:avLst/>
            </a:prstGeom>
          </p:spPr>
        </p:pic>
      </p:grpSp>
      <p:sp>
        <p:nvSpPr>
          <p:cNvPr name="TextBox 5" id="5"/>
          <p:cNvSpPr txBox="true"/>
          <p:nvPr/>
        </p:nvSpPr>
        <p:spPr>
          <a:xfrm rot="0">
            <a:off x="14264049" y="5105400"/>
            <a:ext cx="3828934" cy="1749425"/>
          </a:xfrm>
          <a:prstGeom prst="rect">
            <a:avLst/>
          </a:prstGeom>
        </p:spPr>
        <p:txBody>
          <a:bodyPr anchor="t" rtlCol="false" tIns="0" lIns="0" bIns="0" rIns="0">
            <a:spAutoFit/>
          </a:bodyPr>
          <a:lstStyle/>
          <a:p>
            <a:pPr algn="r">
              <a:lnSpc>
                <a:spcPts val="2800"/>
              </a:lnSpc>
            </a:pPr>
            <a:r>
              <a:rPr lang="en-US" sz="2000">
                <a:solidFill>
                  <a:srgbClr val="000000"/>
                </a:solidFill>
                <a:latin typeface="Garet"/>
                <a:ea typeface="Garet"/>
                <a:cs typeface="Garet"/>
                <a:sym typeface="Garet"/>
              </a:rPr>
              <a:t>Introduce the project. Provide a quick background and rationale. Briefly share its overall scope as well as expected outcomes.</a:t>
            </a:r>
          </a:p>
        </p:txBody>
      </p:sp>
      <p:sp>
        <p:nvSpPr>
          <p:cNvPr name="TextBox 6" id="6"/>
          <p:cNvSpPr txBox="true"/>
          <p:nvPr/>
        </p:nvSpPr>
        <p:spPr>
          <a:xfrm rot="0">
            <a:off x="1167116" y="4073525"/>
            <a:ext cx="4973561" cy="2454275"/>
          </a:xfrm>
          <a:prstGeom prst="rect">
            <a:avLst/>
          </a:prstGeom>
        </p:spPr>
        <p:txBody>
          <a:bodyPr anchor="t" rtlCol="false" tIns="0" lIns="0" bIns="0" rIns="0">
            <a:spAutoFit/>
          </a:bodyPr>
          <a:lstStyle/>
          <a:p>
            <a:pPr algn="l">
              <a:lnSpc>
                <a:spcPts val="2800"/>
              </a:lnSpc>
            </a:pPr>
            <a:r>
              <a:rPr lang="en-US" sz="2000" b="true">
                <a:solidFill>
                  <a:srgbClr val="000000"/>
                </a:solidFill>
                <a:latin typeface="Garet Bold"/>
                <a:ea typeface="Garet Bold"/>
                <a:cs typeface="Garet Bold"/>
                <a:sym typeface="Garet Bold"/>
              </a:rPr>
              <a:t>Preliminary Analysis</a:t>
            </a:r>
            <a:r>
              <a:rPr lang="en-US" sz="2000">
                <a:solidFill>
                  <a:srgbClr val="000000"/>
                </a:solidFill>
                <a:latin typeface="Garet"/>
                <a:ea typeface="Garet"/>
                <a:cs typeface="Garet"/>
                <a:sym typeface="Garet"/>
              </a:rPr>
              <a:t> The study starts with exploratory data analysis to clean the data and visualize key patterns. Probability assessments and hypothesis testing follow to examine significant differences across various student groups.</a:t>
            </a:r>
          </a:p>
        </p:txBody>
      </p:sp>
      <p:sp>
        <p:nvSpPr>
          <p:cNvPr name="TextBox 7" id="7"/>
          <p:cNvSpPr txBox="true"/>
          <p:nvPr/>
        </p:nvSpPr>
        <p:spPr>
          <a:xfrm rot="0">
            <a:off x="591898" y="4073525"/>
            <a:ext cx="467670" cy="339725"/>
          </a:xfrm>
          <a:prstGeom prst="rect">
            <a:avLst/>
          </a:prstGeom>
        </p:spPr>
        <p:txBody>
          <a:bodyPr anchor="t" rtlCol="false" tIns="0" lIns="0" bIns="0" rIns="0">
            <a:spAutoFit/>
          </a:bodyPr>
          <a:lstStyle/>
          <a:p>
            <a:pPr algn="r">
              <a:lnSpc>
                <a:spcPts val="2800"/>
              </a:lnSpc>
            </a:pPr>
            <a:r>
              <a:rPr lang="en-US" b="true" sz="2000">
                <a:solidFill>
                  <a:srgbClr val="000000"/>
                </a:solidFill>
                <a:latin typeface="Garet Bold"/>
                <a:ea typeface="Garet Bold"/>
                <a:cs typeface="Garet Bold"/>
                <a:sym typeface="Garet Bold"/>
              </a:rPr>
              <a:t>02</a:t>
            </a:r>
          </a:p>
        </p:txBody>
      </p:sp>
      <p:sp>
        <p:nvSpPr>
          <p:cNvPr name="TextBox 8" id="8"/>
          <p:cNvSpPr txBox="true"/>
          <p:nvPr/>
        </p:nvSpPr>
        <p:spPr>
          <a:xfrm rot="0">
            <a:off x="1167116" y="1129691"/>
            <a:ext cx="4973561" cy="2806700"/>
          </a:xfrm>
          <a:prstGeom prst="rect">
            <a:avLst/>
          </a:prstGeom>
        </p:spPr>
        <p:txBody>
          <a:bodyPr anchor="t" rtlCol="false" tIns="0" lIns="0" bIns="0" rIns="0">
            <a:spAutoFit/>
          </a:bodyPr>
          <a:lstStyle/>
          <a:p>
            <a:pPr algn="l">
              <a:lnSpc>
                <a:spcPts val="2800"/>
              </a:lnSpc>
            </a:pPr>
            <a:r>
              <a:rPr lang="en-US" sz="2000" b="true">
                <a:solidFill>
                  <a:srgbClr val="000000"/>
                </a:solidFill>
                <a:latin typeface="Garet Bold"/>
                <a:ea typeface="Garet Bold"/>
                <a:cs typeface="Garet Bold"/>
                <a:sym typeface="Garet Bold"/>
              </a:rPr>
              <a:t>Dataset and Purpose</a:t>
            </a:r>
            <a:r>
              <a:rPr lang="en-US" sz="2000">
                <a:solidFill>
                  <a:srgbClr val="000000"/>
                </a:solidFill>
                <a:latin typeface="Garet"/>
                <a:ea typeface="Garet"/>
                <a:cs typeface="Garet"/>
                <a:sym typeface="Garet"/>
              </a:rPr>
              <a:t> Student success relies on factors like study habits, well-being, and family environment. This report analyzes the Student Performance Factors dataset to explore how these variables impact academic achievement.</a:t>
            </a:r>
          </a:p>
        </p:txBody>
      </p:sp>
      <p:sp>
        <p:nvSpPr>
          <p:cNvPr name="TextBox 9" id="9"/>
          <p:cNvSpPr txBox="true"/>
          <p:nvPr/>
        </p:nvSpPr>
        <p:spPr>
          <a:xfrm rot="0">
            <a:off x="591898" y="1129691"/>
            <a:ext cx="467670" cy="339725"/>
          </a:xfrm>
          <a:prstGeom prst="rect">
            <a:avLst/>
          </a:prstGeom>
        </p:spPr>
        <p:txBody>
          <a:bodyPr anchor="t" rtlCol="false" tIns="0" lIns="0" bIns="0" rIns="0">
            <a:spAutoFit/>
          </a:bodyPr>
          <a:lstStyle/>
          <a:p>
            <a:pPr algn="r">
              <a:lnSpc>
                <a:spcPts val="2800"/>
              </a:lnSpc>
            </a:pPr>
            <a:r>
              <a:rPr lang="en-US" b="true" sz="2000">
                <a:solidFill>
                  <a:srgbClr val="000000"/>
                </a:solidFill>
                <a:latin typeface="Garet Bold"/>
                <a:ea typeface="Garet Bold"/>
                <a:cs typeface="Garet Bold"/>
                <a:sym typeface="Garet Bold"/>
              </a:rPr>
              <a:t>01</a:t>
            </a:r>
          </a:p>
        </p:txBody>
      </p:sp>
      <p:sp>
        <p:nvSpPr>
          <p:cNvPr name="TextBox 10" id="10"/>
          <p:cNvSpPr txBox="true"/>
          <p:nvPr/>
        </p:nvSpPr>
        <p:spPr>
          <a:xfrm rot="0">
            <a:off x="10889590" y="4206875"/>
            <a:ext cx="7203393" cy="785704"/>
          </a:xfrm>
          <a:prstGeom prst="rect">
            <a:avLst/>
          </a:prstGeom>
        </p:spPr>
        <p:txBody>
          <a:bodyPr anchor="t" rtlCol="false" tIns="0" lIns="0" bIns="0" rIns="0">
            <a:spAutoFit/>
          </a:bodyPr>
          <a:lstStyle/>
          <a:p>
            <a:pPr algn="r" marL="0" indent="0" lvl="0">
              <a:lnSpc>
                <a:spcPts val="5808"/>
              </a:lnSpc>
              <a:spcBef>
                <a:spcPct val="0"/>
              </a:spcBef>
            </a:pPr>
            <a:r>
              <a:rPr lang="en-US" sz="5808" spc="-458">
                <a:solidFill>
                  <a:srgbClr val="000000"/>
                </a:solidFill>
                <a:latin typeface="Archivo Black"/>
                <a:ea typeface="Archivo Black"/>
                <a:cs typeface="Archivo Black"/>
                <a:sym typeface="Archivo Black"/>
              </a:rPr>
              <a:t>Introduction</a:t>
            </a:r>
          </a:p>
        </p:txBody>
      </p:sp>
      <p:sp>
        <p:nvSpPr>
          <p:cNvPr name="TextBox 11" id="11"/>
          <p:cNvSpPr txBox="true"/>
          <p:nvPr/>
        </p:nvSpPr>
        <p:spPr>
          <a:xfrm rot="0">
            <a:off x="591898" y="7163621"/>
            <a:ext cx="467670" cy="339725"/>
          </a:xfrm>
          <a:prstGeom prst="rect">
            <a:avLst/>
          </a:prstGeom>
        </p:spPr>
        <p:txBody>
          <a:bodyPr anchor="t" rtlCol="false" tIns="0" lIns="0" bIns="0" rIns="0">
            <a:spAutoFit/>
          </a:bodyPr>
          <a:lstStyle/>
          <a:p>
            <a:pPr algn="r">
              <a:lnSpc>
                <a:spcPts val="2800"/>
              </a:lnSpc>
            </a:pPr>
            <a:r>
              <a:rPr lang="en-US" b="true" sz="2000">
                <a:solidFill>
                  <a:srgbClr val="000000"/>
                </a:solidFill>
                <a:latin typeface="Garet Bold"/>
                <a:ea typeface="Garet Bold"/>
                <a:cs typeface="Garet Bold"/>
                <a:sym typeface="Garet Bold"/>
              </a:rPr>
              <a:t>03</a:t>
            </a:r>
          </a:p>
        </p:txBody>
      </p:sp>
      <p:sp>
        <p:nvSpPr>
          <p:cNvPr name="TextBox 12" id="12"/>
          <p:cNvSpPr txBox="true"/>
          <p:nvPr/>
        </p:nvSpPr>
        <p:spPr>
          <a:xfrm rot="0">
            <a:off x="1167116" y="7163621"/>
            <a:ext cx="4973561" cy="2806700"/>
          </a:xfrm>
          <a:prstGeom prst="rect">
            <a:avLst/>
          </a:prstGeom>
        </p:spPr>
        <p:txBody>
          <a:bodyPr anchor="t" rtlCol="false" tIns="0" lIns="0" bIns="0" rIns="0">
            <a:spAutoFit/>
          </a:bodyPr>
          <a:lstStyle/>
          <a:p>
            <a:pPr algn="l">
              <a:lnSpc>
                <a:spcPts val="2800"/>
              </a:lnSpc>
            </a:pPr>
            <a:r>
              <a:rPr lang="en-US" sz="2000" b="true">
                <a:solidFill>
                  <a:srgbClr val="000000"/>
                </a:solidFill>
                <a:latin typeface="Garet Bold"/>
                <a:ea typeface="Garet Bold"/>
                <a:cs typeface="Garet Bold"/>
                <a:sym typeface="Garet Bold"/>
              </a:rPr>
              <a:t>Predictive Modeling</a:t>
            </a:r>
            <a:r>
              <a:rPr lang="en-US" sz="2000">
                <a:solidFill>
                  <a:srgbClr val="000000"/>
                </a:solidFill>
                <a:latin typeface="Garet"/>
                <a:ea typeface="Garet"/>
                <a:cs typeface="Garet"/>
                <a:sym typeface="Garet"/>
              </a:rPr>
              <a:t> Finally, correlation analysis and multiple linear regression models identify the strongest predictors of performance. These findings aim to support better, data-driven decision-making in education.</a:t>
            </a:r>
          </a:p>
          <a:p>
            <a:pPr algn="l">
              <a:lnSpc>
                <a:spcPts val="2800"/>
              </a:lnSpc>
            </a:pPr>
          </a:p>
        </p:txBody>
      </p:sp>
      <p:sp>
        <p:nvSpPr>
          <p:cNvPr name="Freeform 13" id="13"/>
          <p:cNvSpPr/>
          <p:nvPr/>
        </p:nvSpPr>
        <p:spPr>
          <a:xfrm flipH="false" flipV="false" rot="0">
            <a:off x="15343157" y="1028700"/>
            <a:ext cx="1916143" cy="1505043"/>
          </a:xfrm>
          <a:custGeom>
            <a:avLst/>
            <a:gdLst/>
            <a:ahLst/>
            <a:cxnLst/>
            <a:rect r="r" b="b" t="t" l="l"/>
            <a:pathLst>
              <a:path h="1505043" w="1916143">
                <a:moveTo>
                  <a:pt x="0" y="0"/>
                </a:moveTo>
                <a:lnTo>
                  <a:pt x="1916143" y="0"/>
                </a:lnTo>
                <a:lnTo>
                  <a:pt x="1916143" y="1505043"/>
                </a:lnTo>
                <a:lnTo>
                  <a:pt x="0" y="1505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graphicFrame>
        <p:nvGraphicFramePr>
          <p:cNvPr name="Object 3" id="3"/>
          <p:cNvGraphicFramePr/>
          <p:nvPr/>
        </p:nvGraphicFramePr>
        <p:xfrm>
          <a:off x="0" y="2404352"/>
          <a:ext cx="8915400" cy="3771900"/>
        </p:xfrm>
        <a:graphic>
          <a:graphicData uri="http://schemas.openxmlformats.org/presentationml/2006/ole">
            <p:oleObj imgW="10693400" imgH="5549900" r:id="rId4" progId="Excel.Sheet.12" name="Worksheet">
              <p:embed/>
              <p:pic>
                <p:nvPicPr>
                  <p:cNvPr name="" id="0"/>
                  <p:cNvPicPr/>
                  <p:nvPr/>
                </p:nvPicPr>
                <p:blipFill>
                  <a:blip r:embed="rId3"/>
                  <a:stretch>
                    <a:fillRect/>
                  </a:stretch>
                </p:blipFill>
                <p:spPr>
                  <a:xfrm>
                    <a:off x="1270000" y="1270000"/>
                    <a:ext cx="1270000" cy="1270000"/>
                  </a:xfrm>
                  <a:prstGeom prst="rect"/>
                </p:spPr>
              </p:pic>
            </p:oleObj>
          </a:graphicData>
        </a:graphic>
      </p:graphicFrame>
      <p:sp>
        <p:nvSpPr>
          <p:cNvPr name="TextBox 4" id="4"/>
          <p:cNvSpPr txBox="true"/>
          <p:nvPr/>
        </p:nvSpPr>
        <p:spPr>
          <a:xfrm rot="0">
            <a:off x="1294889" y="807119"/>
            <a:ext cx="15698222" cy="662237"/>
          </a:xfrm>
          <a:prstGeom prst="rect">
            <a:avLst/>
          </a:prstGeom>
        </p:spPr>
        <p:txBody>
          <a:bodyPr anchor="t" rtlCol="false" tIns="0" lIns="0" bIns="0" rIns="0">
            <a:spAutoFit/>
          </a:bodyPr>
          <a:lstStyle/>
          <a:p>
            <a:pPr algn="ctr" marL="0" indent="0" lvl="0">
              <a:lnSpc>
                <a:spcPts val="4530"/>
              </a:lnSpc>
              <a:spcBef>
                <a:spcPct val="0"/>
              </a:spcBef>
            </a:pPr>
            <a:r>
              <a:rPr lang="en-US" sz="5808" spc="-458">
                <a:solidFill>
                  <a:srgbClr val="000000"/>
                </a:solidFill>
                <a:latin typeface="Archivo Black"/>
                <a:ea typeface="Archivo Black"/>
                <a:cs typeface="Archivo Black"/>
                <a:sym typeface="Archivo Black"/>
              </a:rPr>
              <a:t>Multiple L</a:t>
            </a:r>
            <a:r>
              <a:rPr lang="en-US" sz="5808" spc="-458" u="none">
                <a:solidFill>
                  <a:srgbClr val="000000"/>
                </a:solidFill>
                <a:latin typeface="Archivo Black"/>
                <a:ea typeface="Archivo Black"/>
                <a:cs typeface="Archivo Black"/>
                <a:sym typeface="Archivo Black"/>
              </a:rPr>
              <a:t>inear Regression</a:t>
            </a:r>
          </a:p>
        </p:txBody>
      </p:sp>
      <p:sp>
        <p:nvSpPr>
          <p:cNvPr name="TextBox 5" id="5"/>
          <p:cNvSpPr txBox="true"/>
          <p:nvPr/>
        </p:nvSpPr>
        <p:spPr>
          <a:xfrm rot="0">
            <a:off x="6058359" y="1412206"/>
            <a:ext cx="5537478" cy="431800"/>
          </a:xfrm>
          <a:prstGeom prst="rect">
            <a:avLst/>
          </a:prstGeom>
        </p:spPr>
        <p:txBody>
          <a:bodyPr anchor="t" rtlCol="false" tIns="0" lIns="0" bIns="0" rIns="0">
            <a:spAutoFit/>
          </a:bodyPr>
          <a:lstStyle/>
          <a:p>
            <a:pPr algn="ctr">
              <a:lnSpc>
                <a:spcPts val="3499"/>
              </a:lnSpc>
              <a:spcBef>
                <a:spcPct val="0"/>
              </a:spcBef>
            </a:pPr>
            <a:r>
              <a:rPr lang="en-US" sz="2499" spc="-197">
                <a:solidFill>
                  <a:srgbClr val="000000"/>
                </a:solidFill>
                <a:latin typeface="Archivo Black"/>
                <a:ea typeface="Archivo Black"/>
                <a:cs typeface="Archivo Black"/>
                <a:sym typeface="Archivo Black"/>
              </a:rPr>
              <a:t>Theory of Multiple Linear Regression</a:t>
            </a:r>
          </a:p>
        </p:txBody>
      </p:sp>
      <p:sp>
        <p:nvSpPr>
          <p:cNvPr name="Freeform 6" id="6"/>
          <p:cNvSpPr/>
          <p:nvPr/>
        </p:nvSpPr>
        <p:spPr>
          <a:xfrm flipH="false" flipV="false" rot="-8160395">
            <a:off x="16720325" y="-1803580"/>
            <a:ext cx="2611028" cy="4114800"/>
          </a:xfrm>
          <a:custGeom>
            <a:avLst/>
            <a:gdLst/>
            <a:ahLst/>
            <a:cxnLst/>
            <a:rect r="r" b="b" t="t" l="l"/>
            <a:pathLst>
              <a:path h="4114800" w="2611028">
                <a:moveTo>
                  <a:pt x="0" y="0"/>
                </a:moveTo>
                <a:lnTo>
                  <a:pt x="2611028" y="0"/>
                </a:lnTo>
                <a:lnTo>
                  <a:pt x="261102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TextBox 3" id="3"/>
          <p:cNvSpPr txBox="true"/>
          <p:nvPr/>
        </p:nvSpPr>
        <p:spPr>
          <a:xfrm rot="0">
            <a:off x="1294889" y="807119"/>
            <a:ext cx="15698222" cy="662237"/>
          </a:xfrm>
          <a:prstGeom prst="rect">
            <a:avLst/>
          </a:prstGeom>
        </p:spPr>
        <p:txBody>
          <a:bodyPr anchor="t" rtlCol="false" tIns="0" lIns="0" bIns="0" rIns="0">
            <a:spAutoFit/>
          </a:bodyPr>
          <a:lstStyle/>
          <a:p>
            <a:pPr algn="ctr" marL="0" indent="0" lvl="0">
              <a:lnSpc>
                <a:spcPts val="4530"/>
              </a:lnSpc>
              <a:spcBef>
                <a:spcPct val="0"/>
              </a:spcBef>
            </a:pPr>
            <a:r>
              <a:rPr lang="en-US" sz="5808" spc="-458">
                <a:solidFill>
                  <a:srgbClr val="000000"/>
                </a:solidFill>
                <a:latin typeface="Archivo Black"/>
                <a:ea typeface="Archivo Black"/>
                <a:cs typeface="Archivo Black"/>
                <a:sym typeface="Archivo Black"/>
              </a:rPr>
              <a:t>Practice of Multiple L</a:t>
            </a:r>
            <a:r>
              <a:rPr lang="en-US" sz="5808" spc="-458" u="none">
                <a:solidFill>
                  <a:srgbClr val="000000"/>
                </a:solidFill>
                <a:latin typeface="Archivo Black"/>
                <a:ea typeface="Archivo Black"/>
                <a:cs typeface="Archivo Black"/>
                <a:sym typeface="Archivo Black"/>
              </a:rPr>
              <a:t>inear Regression</a:t>
            </a:r>
          </a:p>
        </p:txBody>
      </p:sp>
      <p:sp>
        <p:nvSpPr>
          <p:cNvPr name="TextBox 4" id="4"/>
          <p:cNvSpPr txBox="true"/>
          <p:nvPr/>
        </p:nvSpPr>
        <p:spPr>
          <a:xfrm rot="0">
            <a:off x="0" y="2211936"/>
            <a:ext cx="18288000" cy="7046364"/>
          </a:xfrm>
          <a:prstGeom prst="rect">
            <a:avLst/>
          </a:prstGeom>
        </p:spPr>
        <p:txBody>
          <a:bodyPr anchor="t" rtlCol="false" tIns="0" lIns="0" bIns="0" rIns="0">
            <a:spAutoFit/>
          </a:bodyPr>
          <a:lstStyle/>
          <a:p>
            <a:pPr algn="l">
              <a:lnSpc>
                <a:spcPts val="4317"/>
              </a:lnSpc>
              <a:spcBef>
                <a:spcPct val="0"/>
              </a:spcBef>
            </a:pPr>
            <a:r>
              <a:rPr lang="en-US" sz="3084" spc="-243">
                <a:solidFill>
                  <a:srgbClr val="000000"/>
                </a:solidFill>
                <a:latin typeface="Garet"/>
                <a:ea typeface="Garet"/>
                <a:cs typeface="Garet"/>
                <a:sym typeface="Garet"/>
              </a:rPr>
              <a:t>Now that data cleaning, encoding, and outlier treatment are complete, we move to the final modeling and diagnostic phase. In this section we:</a:t>
            </a:r>
          </a:p>
          <a:p>
            <a:pPr algn="l" marL="665857" indent="-332928" lvl="1">
              <a:lnSpc>
                <a:spcPts val="4317"/>
              </a:lnSpc>
              <a:buAutoNum type="arabicPeriod" startAt="1"/>
            </a:pPr>
            <a:r>
              <a:rPr lang="en-US" sz="3084" spc="-243">
                <a:solidFill>
                  <a:srgbClr val="000000"/>
                </a:solidFill>
                <a:latin typeface="Garet"/>
                <a:ea typeface="Garet"/>
                <a:cs typeface="Garet"/>
                <a:sym typeface="Garet"/>
              </a:rPr>
              <a:t> </a:t>
            </a:r>
            <a:r>
              <a:rPr lang="en-US" sz="3084" spc="-243">
                <a:solidFill>
                  <a:srgbClr val="000000"/>
                </a:solidFill>
                <a:latin typeface="Garet"/>
                <a:ea typeface="Garet"/>
                <a:cs typeface="Garet"/>
                <a:sym typeface="Garet"/>
              </a:rPr>
              <a:t>Built a complete preprocessing pipeline using ColumnTransformer (median imputation + scaling for numeric features; mode imputation + one-hot encoding for categorical features).</a:t>
            </a:r>
          </a:p>
          <a:p>
            <a:pPr algn="l" marL="665857" indent="-332928" lvl="1">
              <a:lnSpc>
                <a:spcPts val="4317"/>
              </a:lnSpc>
              <a:buAutoNum type="arabicPeriod" startAt="1"/>
            </a:pPr>
            <a:r>
              <a:rPr lang="en-US" sz="3084" spc="-243">
                <a:solidFill>
                  <a:srgbClr val="000000"/>
                </a:solidFill>
                <a:latin typeface="Garet"/>
                <a:ea typeface="Garet"/>
                <a:cs typeface="Garet"/>
                <a:sym typeface="Garet"/>
              </a:rPr>
              <a:t> Applied the pipeline to obtain a fully numeric dataset ready for both scikit-learn and statsmodels.</a:t>
            </a:r>
          </a:p>
          <a:p>
            <a:pPr algn="l" marL="665857" indent="-332928" lvl="1">
              <a:lnSpc>
                <a:spcPts val="4317"/>
              </a:lnSpc>
              <a:buAutoNum type="arabicPeriod" startAt="1"/>
            </a:pPr>
            <a:r>
              <a:rPr lang="en-US" sz="3084" spc="-243">
                <a:solidFill>
                  <a:srgbClr val="000000"/>
                </a:solidFill>
                <a:latin typeface="Garet"/>
                <a:ea typeface="Garet"/>
                <a:cs typeface="Garet"/>
                <a:sym typeface="Garet"/>
              </a:rPr>
              <a:t> Performed train-test split (80/20).</a:t>
            </a:r>
          </a:p>
          <a:p>
            <a:pPr algn="l" marL="665857" indent="-332928" lvl="1">
              <a:lnSpc>
                <a:spcPts val="4317"/>
              </a:lnSpc>
              <a:buAutoNum type="arabicPeriod" startAt="1"/>
            </a:pPr>
            <a:r>
              <a:rPr lang="en-US" sz="3084" spc="-243">
                <a:solidFill>
                  <a:srgbClr val="000000"/>
                </a:solidFill>
                <a:latin typeface="Garet"/>
                <a:ea typeface="Garet"/>
                <a:cs typeface="Garet"/>
                <a:sym typeface="Garet"/>
              </a:rPr>
              <a:t> Trained a Linear Regression model and evaluate performance with R², Adjusted R², MAE, MSE, and RMSE on both train and test sets.</a:t>
            </a:r>
          </a:p>
          <a:p>
            <a:pPr algn="l" marL="665857" indent="-332928" lvl="1">
              <a:lnSpc>
                <a:spcPts val="4317"/>
              </a:lnSpc>
              <a:buAutoNum type="arabicPeriod" startAt="1"/>
            </a:pPr>
            <a:r>
              <a:rPr lang="en-US" sz="3084" spc="-243">
                <a:solidFill>
                  <a:srgbClr val="000000"/>
                </a:solidFill>
                <a:latin typeface="Garet"/>
                <a:ea typeface="Garet"/>
                <a:cs typeface="Garet"/>
                <a:sym typeface="Garet"/>
              </a:rPr>
              <a:t> Fit an OLS model (statsmodels) on the full processed data to obtain detailed coefficient statistics and p-values.</a:t>
            </a:r>
          </a:p>
          <a:p>
            <a:pPr algn="l" marL="665857" indent="-332928" lvl="1">
              <a:lnSpc>
                <a:spcPts val="4317"/>
              </a:lnSpc>
              <a:buAutoNum type="arabicPeriod" startAt="1"/>
            </a:pPr>
            <a:r>
              <a:rPr lang="en-US" sz="3084" spc="-243">
                <a:solidFill>
                  <a:srgbClr val="000000"/>
                </a:solidFill>
                <a:latin typeface="Garet"/>
                <a:ea typeface="Garet"/>
                <a:cs typeface="Garet"/>
                <a:sym typeface="Garet"/>
              </a:rPr>
              <a:t> Checked for multicollinearity using Variance Inflation Factor (VIF).</a:t>
            </a:r>
          </a:p>
          <a:p>
            <a:pPr algn="l" marL="665857" indent="-332928" lvl="1">
              <a:lnSpc>
                <a:spcPts val="4317"/>
              </a:lnSpc>
              <a:buAutoNum type="arabicPeriod" startAt="1"/>
            </a:pPr>
            <a:r>
              <a:rPr lang="en-US" sz="3084" spc="-243">
                <a:solidFill>
                  <a:srgbClr val="000000"/>
                </a:solidFill>
                <a:latin typeface="Garet"/>
                <a:ea typeface="Garet"/>
                <a:cs typeface="Garet"/>
                <a:sym typeface="Garet"/>
              </a:rPr>
              <a:t> Performed comprehensive residual diagnostics: Breusch-Pagan test (heteroscedasticity), Shapiro-Wilk test (normality), and visual plots (Residuals vs Predicted, Q-Q plot, histogram).</a:t>
            </a:r>
          </a:p>
        </p:txBody>
      </p:sp>
      <p:sp>
        <p:nvSpPr>
          <p:cNvPr name="Freeform 5" id="5"/>
          <p:cNvSpPr/>
          <p:nvPr/>
        </p:nvSpPr>
        <p:spPr>
          <a:xfrm flipH="false" flipV="false" rot="-1616189">
            <a:off x="15538533" y="9243152"/>
            <a:ext cx="4128011" cy="1613677"/>
          </a:xfrm>
          <a:custGeom>
            <a:avLst/>
            <a:gdLst/>
            <a:ahLst/>
            <a:cxnLst/>
            <a:rect r="r" b="b" t="t" l="l"/>
            <a:pathLst>
              <a:path h="1613677" w="4128011">
                <a:moveTo>
                  <a:pt x="0" y="0"/>
                </a:moveTo>
                <a:lnTo>
                  <a:pt x="4128010" y="0"/>
                </a:lnTo>
                <a:lnTo>
                  <a:pt x="4128010" y="1613676"/>
                </a:lnTo>
                <a:lnTo>
                  <a:pt x="0" y="16136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Freeform 3" id="3"/>
          <p:cNvSpPr/>
          <p:nvPr/>
        </p:nvSpPr>
        <p:spPr>
          <a:xfrm flipH="false" flipV="false" rot="0">
            <a:off x="1294889" y="1028700"/>
            <a:ext cx="6587329" cy="4354336"/>
          </a:xfrm>
          <a:custGeom>
            <a:avLst/>
            <a:gdLst/>
            <a:ahLst/>
            <a:cxnLst/>
            <a:rect r="r" b="b" t="t" l="l"/>
            <a:pathLst>
              <a:path h="4354336" w="6587329">
                <a:moveTo>
                  <a:pt x="0" y="0"/>
                </a:moveTo>
                <a:lnTo>
                  <a:pt x="6587329" y="0"/>
                </a:lnTo>
                <a:lnTo>
                  <a:pt x="6587329" y="4354336"/>
                </a:lnTo>
                <a:lnTo>
                  <a:pt x="0" y="4354336"/>
                </a:lnTo>
                <a:lnTo>
                  <a:pt x="0" y="0"/>
                </a:lnTo>
                <a:close/>
              </a:path>
            </a:pathLst>
          </a:custGeom>
          <a:blipFill>
            <a:blip r:embed="rId3"/>
            <a:stretch>
              <a:fillRect l="0" t="0" r="0" b="0"/>
            </a:stretch>
          </a:blipFill>
        </p:spPr>
      </p:sp>
      <p:sp>
        <p:nvSpPr>
          <p:cNvPr name="Freeform 4" id="4"/>
          <p:cNvSpPr/>
          <p:nvPr/>
        </p:nvSpPr>
        <p:spPr>
          <a:xfrm flipH="false" flipV="false" rot="0">
            <a:off x="11159968" y="1028700"/>
            <a:ext cx="5837872" cy="4354336"/>
          </a:xfrm>
          <a:custGeom>
            <a:avLst/>
            <a:gdLst/>
            <a:ahLst/>
            <a:cxnLst/>
            <a:rect r="r" b="b" t="t" l="l"/>
            <a:pathLst>
              <a:path h="4354336" w="5837872">
                <a:moveTo>
                  <a:pt x="0" y="0"/>
                </a:moveTo>
                <a:lnTo>
                  <a:pt x="5837872" y="0"/>
                </a:lnTo>
                <a:lnTo>
                  <a:pt x="5837872" y="4354336"/>
                </a:lnTo>
                <a:lnTo>
                  <a:pt x="0" y="4354336"/>
                </a:lnTo>
                <a:lnTo>
                  <a:pt x="0" y="0"/>
                </a:lnTo>
                <a:close/>
              </a:path>
            </a:pathLst>
          </a:custGeom>
          <a:blipFill>
            <a:blip r:embed="rId4"/>
            <a:stretch>
              <a:fillRect l="0" t="0" r="0" b="-20"/>
            </a:stretch>
          </a:blipFill>
        </p:spPr>
      </p:sp>
      <p:sp>
        <p:nvSpPr>
          <p:cNvPr name="Freeform 5" id="5"/>
          <p:cNvSpPr/>
          <p:nvPr/>
        </p:nvSpPr>
        <p:spPr>
          <a:xfrm flipH="false" flipV="false" rot="0">
            <a:off x="5567977" y="5383036"/>
            <a:ext cx="7152047" cy="4727624"/>
          </a:xfrm>
          <a:custGeom>
            <a:avLst/>
            <a:gdLst/>
            <a:ahLst/>
            <a:cxnLst/>
            <a:rect r="r" b="b" t="t" l="l"/>
            <a:pathLst>
              <a:path h="4727624" w="7152047">
                <a:moveTo>
                  <a:pt x="0" y="0"/>
                </a:moveTo>
                <a:lnTo>
                  <a:pt x="7152046" y="0"/>
                </a:lnTo>
                <a:lnTo>
                  <a:pt x="7152046" y="4727624"/>
                </a:lnTo>
                <a:lnTo>
                  <a:pt x="0" y="4727624"/>
                </a:lnTo>
                <a:lnTo>
                  <a:pt x="0" y="0"/>
                </a:lnTo>
                <a:close/>
              </a:path>
            </a:pathLst>
          </a:custGeom>
          <a:blipFill>
            <a:blip r:embed="rId5"/>
            <a:stretch>
              <a:fillRect l="0" t="0" r="0" b="0"/>
            </a:stretch>
          </a:blipFill>
        </p:spPr>
      </p:sp>
      <p:sp>
        <p:nvSpPr>
          <p:cNvPr name="TextBox 6" id="6"/>
          <p:cNvSpPr txBox="true"/>
          <p:nvPr/>
        </p:nvSpPr>
        <p:spPr>
          <a:xfrm rot="0">
            <a:off x="1294889" y="366463"/>
            <a:ext cx="15698222" cy="662237"/>
          </a:xfrm>
          <a:prstGeom prst="rect">
            <a:avLst/>
          </a:prstGeom>
        </p:spPr>
        <p:txBody>
          <a:bodyPr anchor="t" rtlCol="false" tIns="0" lIns="0" bIns="0" rIns="0">
            <a:spAutoFit/>
          </a:bodyPr>
          <a:lstStyle/>
          <a:p>
            <a:pPr algn="ctr" marL="0" indent="0" lvl="0">
              <a:lnSpc>
                <a:spcPts val="4530"/>
              </a:lnSpc>
              <a:spcBef>
                <a:spcPct val="0"/>
              </a:spcBef>
            </a:pPr>
            <a:r>
              <a:rPr lang="en-US" sz="5808" spc="-458">
                <a:solidFill>
                  <a:srgbClr val="000000"/>
                </a:solidFill>
                <a:latin typeface="Archivo Black"/>
                <a:ea typeface="Archivo Black"/>
                <a:cs typeface="Archivo Black"/>
                <a:sym typeface="Archivo Black"/>
              </a:rPr>
              <a:t>Practice of Multiple L</a:t>
            </a:r>
            <a:r>
              <a:rPr lang="en-US" sz="5808" spc="-458" u="none">
                <a:solidFill>
                  <a:srgbClr val="000000"/>
                </a:solidFill>
                <a:latin typeface="Archivo Black"/>
                <a:ea typeface="Archivo Black"/>
                <a:cs typeface="Archivo Black"/>
                <a:sym typeface="Archivo Black"/>
              </a:rPr>
              <a:t>inear Regression</a:t>
            </a:r>
          </a:p>
        </p:txBody>
      </p:sp>
      <p:sp>
        <p:nvSpPr>
          <p:cNvPr name="Freeform 7" id="7"/>
          <p:cNvSpPr/>
          <p:nvPr/>
        </p:nvSpPr>
        <p:spPr>
          <a:xfrm flipH="false" flipV="false" rot="5400000">
            <a:off x="15626737" y="7363365"/>
            <a:ext cx="2008120" cy="1781750"/>
          </a:xfrm>
          <a:custGeom>
            <a:avLst/>
            <a:gdLst/>
            <a:ahLst/>
            <a:cxnLst/>
            <a:rect r="r" b="b" t="t" l="l"/>
            <a:pathLst>
              <a:path h="1781750" w="2008120">
                <a:moveTo>
                  <a:pt x="0" y="0"/>
                </a:moveTo>
                <a:lnTo>
                  <a:pt x="2008120" y="0"/>
                </a:lnTo>
                <a:lnTo>
                  <a:pt x="2008120" y="1781750"/>
                </a:lnTo>
                <a:lnTo>
                  <a:pt x="0" y="17817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5400000">
            <a:off x="1181704" y="7363365"/>
            <a:ext cx="2008120" cy="1781750"/>
          </a:xfrm>
          <a:custGeom>
            <a:avLst/>
            <a:gdLst/>
            <a:ahLst/>
            <a:cxnLst/>
            <a:rect r="r" b="b" t="t" l="l"/>
            <a:pathLst>
              <a:path h="1781750" w="2008120">
                <a:moveTo>
                  <a:pt x="0" y="0"/>
                </a:moveTo>
                <a:lnTo>
                  <a:pt x="2008120" y="0"/>
                </a:lnTo>
                <a:lnTo>
                  <a:pt x="2008120" y="1781750"/>
                </a:lnTo>
                <a:lnTo>
                  <a:pt x="0" y="17817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TextBox 3" id="3"/>
          <p:cNvSpPr txBox="true"/>
          <p:nvPr/>
        </p:nvSpPr>
        <p:spPr>
          <a:xfrm rot="0">
            <a:off x="1294889" y="366463"/>
            <a:ext cx="15698222" cy="662237"/>
          </a:xfrm>
          <a:prstGeom prst="rect">
            <a:avLst/>
          </a:prstGeom>
        </p:spPr>
        <p:txBody>
          <a:bodyPr anchor="t" rtlCol="false" tIns="0" lIns="0" bIns="0" rIns="0">
            <a:spAutoFit/>
          </a:bodyPr>
          <a:lstStyle/>
          <a:p>
            <a:pPr algn="ctr" marL="0" indent="0" lvl="0">
              <a:lnSpc>
                <a:spcPts val="4530"/>
              </a:lnSpc>
              <a:spcBef>
                <a:spcPct val="0"/>
              </a:spcBef>
            </a:pPr>
            <a:r>
              <a:rPr lang="en-US" sz="5808" spc="-458">
                <a:solidFill>
                  <a:srgbClr val="000000"/>
                </a:solidFill>
                <a:latin typeface="Archivo Black"/>
                <a:ea typeface="Archivo Black"/>
                <a:cs typeface="Archivo Black"/>
                <a:sym typeface="Archivo Black"/>
              </a:rPr>
              <a:t>Practice of Multiple L</a:t>
            </a:r>
            <a:r>
              <a:rPr lang="en-US" sz="5808" spc="-458" u="none">
                <a:solidFill>
                  <a:srgbClr val="000000"/>
                </a:solidFill>
                <a:latin typeface="Archivo Black"/>
                <a:ea typeface="Archivo Black"/>
                <a:cs typeface="Archivo Black"/>
                <a:sym typeface="Archivo Black"/>
              </a:rPr>
              <a:t>inear Regression</a:t>
            </a:r>
          </a:p>
        </p:txBody>
      </p:sp>
      <p:sp>
        <p:nvSpPr>
          <p:cNvPr name="TextBox 4" id="4"/>
          <p:cNvSpPr txBox="true"/>
          <p:nvPr/>
        </p:nvSpPr>
        <p:spPr>
          <a:xfrm rot="0">
            <a:off x="19050" y="981075"/>
            <a:ext cx="8280840" cy="8848075"/>
          </a:xfrm>
          <a:prstGeom prst="rect">
            <a:avLst/>
          </a:prstGeom>
        </p:spPr>
        <p:txBody>
          <a:bodyPr anchor="t" rtlCol="false" tIns="0" lIns="0" bIns="0" rIns="0">
            <a:spAutoFit/>
          </a:bodyPr>
          <a:lstStyle/>
          <a:p>
            <a:pPr algn="l">
              <a:lnSpc>
                <a:spcPts val="3710"/>
              </a:lnSpc>
            </a:pPr>
            <a:r>
              <a:rPr lang="en-US" b="true" sz="2650" spc="-209">
                <a:solidFill>
                  <a:srgbClr val="000000"/>
                </a:solidFill>
                <a:latin typeface="Garet Bold"/>
                <a:ea typeface="Garet Bold"/>
                <a:cs typeface="Garet Bold"/>
                <a:sym typeface="Garet Bold"/>
              </a:rPr>
              <a:t>Model Performance &amp; Conclusion The final linear regression model performs very well and is highly reliable:</a:t>
            </a:r>
          </a:p>
          <a:p>
            <a:pPr algn="l" marL="572262" indent="-286131" lvl="1">
              <a:lnSpc>
                <a:spcPts val="3710"/>
              </a:lnSpc>
              <a:buFont typeface="Arial"/>
              <a:buChar char="•"/>
            </a:pPr>
            <a:r>
              <a:rPr lang="en-US" sz="2650" spc="-209">
                <a:solidFill>
                  <a:srgbClr val="000000"/>
                </a:solidFill>
                <a:latin typeface="Garet"/>
                <a:ea typeface="Garet"/>
                <a:cs typeface="Garet"/>
                <a:sym typeface="Garet"/>
              </a:rPr>
              <a:t>Predictive Power: R² = 0.727 (full data), with test-set R² = 0.77 and RMSE ≈ 1.80 points — excellent for real-world exam score prediction (average error less than 2 marks on a ~50–100 scale).</a:t>
            </a:r>
          </a:p>
          <a:p>
            <a:pPr algn="l" marL="572262" indent="-286131" lvl="1">
              <a:lnSpc>
                <a:spcPts val="3710"/>
              </a:lnSpc>
              <a:buFont typeface="Arial"/>
              <a:buChar char="•"/>
            </a:pPr>
            <a:r>
              <a:rPr lang="en-US" sz="2650" spc="-209">
                <a:solidFill>
                  <a:srgbClr val="000000"/>
                </a:solidFill>
                <a:latin typeface="Garet"/>
                <a:ea typeface="Garet"/>
                <a:cs typeface="Garet"/>
                <a:sym typeface="Garet"/>
              </a:rPr>
              <a:t>Generalization: No overfitting — test performance is actually slightly better than training, confirming robust generalization.</a:t>
            </a:r>
          </a:p>
          <a:p>
            <a:pPr algn="l">
              <a:lnSpc>
                <a:spcPts val="3710"/>
              </a:lnSpc>
            </a:pPr>
            <a:r>
              <a:rPr lang="en-US" b="true" sz="2650" spc="-209">
                <a:solidFill>
                  <a:srgbClr val="000000"/>
                </a:solidFill>
                <a:latin typeface="Garet Bold"/>
                <a:ea typeface="Garet Bold"/>
                <a:cs typeface="Garet Bold"/>
                <a:sym typeface="Garet Bold"/>
              </a:rPr>
              <a:t>Key Drivers (all highly significant, p &lt; 0.001 except two non-significant variables):</a:t>
            </a:r>
          </a:p>
          <a:p>
            <a:pPr algn="l" marL="572262" indent="-286131" lvl="1">
              <a:lnSpc>
                <a:spcPts val="3710"/>
              </a:lnSpc>
              <a:buFont typeface="Arial"/>
              <a:buChar char="•"/>
            </a:pPr>
            <a:r>
              <a:rPr lang="en-US" sz="2650" spc="-209">
                <a:solidFill>
                  <a:srgbClr val="000000"/>
                </a:solidFill>
                <a:latin typeface="Garet"/>
                <a:ea typeface="Garet"/>
                <a:cs typeface="Garet"/>
                <a:sym typeface="Garet"/>
              </a:rPr>
              <a:t>Attendance (+2.30 points) – strongest predictor</a:t>
            </a:r>
          </a:p>
          <a:p>
            <a:pPr algn="l" marL="572262" indent="-286131" lvl="1">
              <a:lnSpc>
                <a:spcPts val="3710"/>
              </a:lnSpc>
              <a:buFont typeface="Arial"/>
              <a:buChar char="•"/>
            </a:pPr>
            <a:r>
              <a:rPr lang="en-US" sz="2650" spc="-209">
                <a:solidFill>
                  <a:srgbClr val="000000"/>
                </a:solidFill>
                <a:latin typeface="Garet"/>
                <a:ea typeface="Garet"/>
                <a:cs typeface="Garet"/>
                <a:sym typeface="Garet"/>
              </a:rPr>
              <a:t>Hours_Studied (+1.77 points) – second strongest</a:t>
            </a:r>
          </a:p>
          <a:p>
            <a:pPr algn="l" marL="572262" indent="-286131" lvl="1">
              <a:lnSpc>
                <a:spcPts val="3710"/>
              </a:lnSpc>
              <a:buFont typeface="Arial"/>
              <a:buChar char="•"/>
            </a:pPr>
            <a:r>
              <a:rPr lang="en-US" sz="2650" spc="-209">
                <a:solidFill>
                  <a:srgbClr val="000000"/>
                </a:solidFill>
                <a:latin typeface="Garet"/>
                <a:ea typeface="Garet"/>
                <a:cs typeface="Garet"/>
                <a:sym typeface="Garet"/>
              </a:rPr>
              <a:t>Previous_Scores and Tutoring_Sessions – strong positive effects</a:t>
            </a:r>
          </a:p>
          <a:p>
            <a:pPr algn="l" marL="572262" indent="-286131" lvl="1">
              <a:lnSpc>
                <a:spcPts val="3710"/>
              </a:lnSpc>
              <a:buFont typeface="Arial"/>
              <a:buChar char="•"/>
            </a:pPr>
            <a:r>
              <a:rPr lang="en-US" sz="2650" spc="-209">
                <a:solidFill>
                  <a:srgbClr val="000000"/>
                </a:solidFill>
                <a:latin typeface="Garet"/>
                <a:ea typeface="Garet"/>
                <a:cs typeface="Garet"/>
                <a:sym typeface="Garet"/>
              </a:rPr>
              <a:t>Low Parental Involvement, Low Access to Resources, and Low Family Income each cost students ~1–2 points on average.</a:t>
            </a:r>
          </a:p>
        </p:txBody>
      </p:sp>
      <p:sp>
        <p:nvSpPr>
          <p:cNvPr name="TextBox 5" id="5"/>
          <p:cNvSpPr txBox="true"/>
          <p:nvPr/>
        </p:nvSpPr>
        <p:spPr>
          <a:xfrm rot="0">
            <a:off x="8902677" y="971550"/>
            <a:ext cx="9385323" cy="9394304"/>
          </a:xfrm>
          <a:prstGeom prst="rect">
            <a:avLst/>
          </a:prstGeom>
        </p:spPr>
        <p:txBody>
          <a:bodyPr anchor="t" rtlCol="false" tIns="0" lIns="0" bIns="0" rIns="0">
            <a:spAutoFit/>
          </a:bodyPr>
          <a:lstStyle/>
          <a:p>
            <a:pPr algn="just">
              <a:lnSpc>
                <a:spcPts val="3528"/>
              </a:lnSpc>
              <a:spcBef>
                <a:spcPct val="0"/>
              </a:spcBef>
            </a:pPr>
            <a:r>
              <a:rPr lang="en-US" b="true" sz="2520" spc="-199">
                <a:solidFill>
                  <a:srgbClr val="000000"/>
                </a:solidFill>
                <a:latin typeface="Garet Bold"/>
                <a:ea typeface="Garet Bold"/>
                <a:cs typeface="Garet Bold"/>
                <a:sym typeface="Garet Bold"/>
              </a:rPr>
              <a:t>Model Diagnostics – All assumptions satisfactorily met:</a:t>
            </a:r>
          </a:p>
          <a:p>
            <a:pPr algn="just" marL="544180" indent="-272090" lvl="1">
              <a:lnSpc>
                <a:spcPts val="3528"/>
              </a:lnSpc>
              <a:buFont typeface="Arial"/>
              <a:buChar char="•"/>
            </a:pPr>
            <a:r>
              <a:rPr lang="en-US" sz="2520" spc="-199">
                <a:solidFill>
                  <a:srgbClr val="000000"/>
                </a:solidFill>
                <a:latin typeface="Garet"/>
                <a:ea typeface="Garet"/>
                <a:cs typeface="Garet"/>
                <a:sym typeface="Garet"/>
              </a:rPr>
              <a:t>No heteroscedasticity (Breusch-Pagan p = 0.89 → fail to reject homoscedasticity)</a:t>
            </a:r>
          </a:p>
          <a:p>
            <a:pPr algn="just" marL="544180" indent="-272090" lvl="1">
              <a:lnSpc>
                <a:spcPts val="3528"/>
              </a:lnSpc>
              <a:buFont typeface="Arial"/>
              <a:buChar char="•"/>
            </a:pPr>
            <a:r>
              <a:rPr lang="en-US" sz="2520" spc="-199">
                <a:solidFill>
                  <a:srgbClr val="000000"/>
                </a:solidFill>
                <a:latin typeface="Garet"/>
                <a:ea typeface="Garet"/>
                <a:cs typeface="Garet"/>
                <a:sym typeface="Garet"/>
              </a:rPr>
              <a:t>Mild multicollinearity only in Internet_Access_Yes (VIF ≈ 10), all others &lt; 6 → acceptable</a:t>
            </a:r>
          </a:p>
          <a:p>
            <a:pPr algn="just" marL="544180" indent="-272090" lvl="1">
              <a:lnSpc>
                <a:spcPts val="3528"/>
              </a:lnSpc>
              <a:buFont typeface="Arial"/>
              <a:buChar char="•"/>
            </a:pPr>
            <a:r>
              <a:rPr lang="en-US" sz="2520" spc="-199">
                <a:solidFill>
                  <a:srgbClr val="000000"/>
                </a:solidFill>
                <a:latin typeface="Garet"/>
                <a:ea typeface="Garet"/>
                <a:cs typeface="Garet"/>
                <a:sym typeface="Garet"/>
              </a:rPr>
              <a:t>Residuals show heavy tails (Shapiro-Wilk rejects normality due to extreme performers), but this is expected in real educational data and does not invalidate inference given the large sample and visual randomness in residual plots.</a:t>
            </a:r>
          </a:p>
          <a:p>
            <a:pPr algn="just">
              <a:lnSpc>
                <a:spcPts val="3528"/>
              </a:lnSpc>
              <a:spcBef>
                <a:spcPct val="0"/>
              </a:spcBef>
            </a:pPr>
            <a:r>
              <a:rPr lang="en-US" b="true" sz="2520" spc="-199">
                <a:solidFill>
                  <a:srgbClr val="000000"/>
                </a:solidFill>
                <a:latin typeface="Garet Bold"/>
                <a:ea typeface="Garet Bold"/>
                <a:cs typeface="Garet Bold"/>
                <a:sym typeface="Garet Bold"/>
              </a:rPr>
              <a:t>The residual diagnostic plots collectively confirm a well-behaved and reliable linear regression model:</a:t>
            </a:r>
          </a:p>
          <a:p>
            <a:pPr algn="just" marL="544180" indent="-272090" lvl="1">
              <a:lnSpc>
                <a:spcPts val="3528"/>
              </a:lnSpc>
              <a:buFont typeface="Arial"/>
              <a:buChar char="•"/>
            </a:pPr>
            <a:r>
              <a:rPr lang="en-US" sz="2520" spc="-199">
                <a:solidFill>
                  <a:srgbClr val="000000"/>
                </a:solidFill>
                <a:latin typeface="Garet"/>
                <a:ea typeface="Garet"/>
                <a:cs typeface="Garet"/>
                <a:sym typeface="Garet"/>
              </a:rPr>
              <a:t>The Residuals vs Predicted plot shows random scatter tightly clustered around the zero line with no funnel shape, indicating homoscedasticity and no systematic bias across the prediction range.</a:t>
            </a:r>
          </a:p>
          <a:p>
            <a:pPr algn="just" marL="544180" indent="-272090" lvl="1">
              <a:lnSpc>
                <a:spcPts val="3528"/>
              </a:lnSpc>
              <a:buFont typeface="Arial"/>
              <a:buChar char="•"/>
            </a:pPr>
            <a:r>
              <a:rPr lang="en-US" sz="2520" spc="-199">
                <a:solidFill>
                  <a:srgbClr val="000000"/>
                </a:solidFill>
                <a:latin typeface="Garet"/>
                <a:ea typeface="Garet"/>
                <a:cs typeface="Garet"/>
                <a:sym typeface="Garet"/>
              </a:rPr>
              <a:t>The Q-Q plot follows the 45° line closely in the central region, with only minor heavy-tail deviations at the extremes (typical for real-world exam data where a few students dramatically over- or under-perform).</a:t>
            </a:r>
          </a:p>
          <a:p>
            <a:pPr algn="just" marL="544180" indent="-272090" lvl="1">
              <a:lnSpc>
                <a:spcPts val="3528"/>
              </a:lnSpc>
              <a:buFont typeface="Arial"/>
              <a:buChar char="•"/>
            </a:pPr>
            <a:r>
              <a:rPr lang="en-US" sz="2520" spc="-199">
                <a:solidFill>
                  <a:srgbClr val="000000"/>
                </a:solidFill>
                <a:latin typeface="Garet"/>
                <a:ea typeface="Garet"/>
                <a:cs typeface="Garet"/>
                <a:sym typeface="Garet"/>
              </a:rPr>
              <a:t>The histogram is strongly peaked at zero and nearly symmetric, confirming that residuals are centered and balanced.</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TextBox 3" id="3"/>
          <p:cNvSpPr txBox="true"/>
          <p:nvPr/>
        </p:nvSpPr>
        <p:spPr>
          <a:xfrm rot="0">
            <a:off x="1294889" y="366463"/>
            <a:ext cx="15698222" cy="662237"/>
          </a:xfrm>
          <a:prstGeom prst="rect">
            <a:avLst/>
          </a:prstGeom>
        </p:spPr>
        <p:txBody>
          <a:bodyPr anchor="t" rtlCol="false" tIns="0" lIns="0" bIns="0" rIns="0">
            <a:spAutoFit/>
          </a:bodyPr>
          <a:lstStyle/>
          <a:p>
            <a:pPr algn="ctr" marL="0" indent="0" lvl="0">
              <a:lnSpc>
                <a:spcPts val="4530"/>
              </a:lnSpc>
              <a:spcBef>
                <a:spcPct val="0"/>
              </a:spcBef>
            </a:pPr>
            <a:r>
              <a:rPr lang="en-US" sz="5808" spc="-458">
                <a:solidFill>
                  <a:srgbClr val="000000"/>
                </a:solidFill>
                <a:latin typeface="Archivo Black"/>
                <a:ea typeface="Archivo Black"/>
                <a:cs typeface="Archivo Black"/>
                <a:sym typeface="Archivo Black"/>
              </a:rPr>
              <a:t>Co</a:t>
            </a:r>
            <a:r>
              <a:rPr lang="en-US" sz="5808" spc="-458" u="none">
                <a:solidFill>
                  <a:srgbClr val="000000"/>
                </a:solidFill>
                <a:latin typeface="Archivo Black"/>
                <a:ea typeface="Archivo Black"/>
                <a:cs typeface="Archivo Black"/>
                <a:sym typeface="Archivo Black"/>
              </a:rPr>
              <a:t>nclusion</a:t>
            </a:r>
          </a:p>
        </p:txBody>
      </p:sp>
      <p:sp>
        <p:nvSpPr>
          <p:cNvPr name="TextBox 4" id="4"/>
          <p:cNvSpPr txBox="true"/>
          <p:nvPr/>
        </p:nvSpPr>
        <p:spPr>
          <a:xfrm rot="0">
            <a:off x="146263" y="962025"/>
            <a:ext cx="9815103" cy="7720810"/>
          </a:xfrm>
          <a:prstGeom prst="rect">
            <a:avLst/>
          </a:prstGeom>
        </p:spPr>
        <p:txBody>
          <a:bodyPr anchor="t" rtlCol="false" tIns="0" lIns="0" bIns="0" rIns="0">
            <a:spAutoFit/>
          </a:bodyPr>
          <a:lstStyle/>
          <a:p>
            <a:pPr algn="l">
              <a:lnSpc>
                <a:spcPts val="4418"/>
              </a:lnSpc>
              <a:spcBef>
                <a:spcPct val="0"/>
              </a:spcBef>
            </a:pPr>
            <a:r>
              <a:rPr lang="en-US" sz="3156" spc="-249">
                <a:solidFill>
                  <a:srgbClr val="000000"/>
                </a:solidFill>
                <a:latin typeface="Garet"/>
                <a:ea typeface="Garet"/>
                <a:cs typeface="Garet"/>
                <a:sym typeface="Garet"/>
              </a:rPr>
              <a:t>Schools and policymakers seeking to improve student outcomes should prioritize interventions that directly increase attendance, study time, and access to tutoring — especially for students with lower prior scores. Resources invested in these high-impact areas will yield significantly greater returns than broad efforts to change family income, parental involvement, or teacher quality alone.</a:t>
            </a:r>
          </a:p>
          <a:p>
            <a:pPr algn="l">
              <a:lnSpc>
                <a:spcPts val="4418"/>
              </a:lnSpc>
              <a:spcBef>
                <a:spcPct val="0"/>
              </a:spcBef>
            </a:pPr>
            <a:r>
              <a:rPr lang="en-US" sz="3156" spc="-249">
                <a:solidFill>
                  <a:srgbClr val="000000"/>
                </a:solidFill>
                <a:latin typeface="Garet"/>
                <a:ea typeface="Garet"/>
                <a:cs typeface="Garet"/>
                <a:sym typeface="Garet"/>
              </a:rPr>
              <a:t>In summary, student success is primarily determined by what students do, not where they come from. This evidence-based insight provides a clear, actionable roadmap for equitable and effective educational improvement.</a:t>
            </a:r>
          </a:p>
          <a:p>
            <a:pPr algn="l">
              <a:lnSpc>
                <a:spcPts val="4418"/>
              </a:lnSpc>
              <a:spcBef>
                <a:spcPct val="0"/>
              </a:spcBef>
            </a:pPr>
          </a:p>
        </p:txBody>
      </p:sp>
      <p:sp>
        <p:nvSpPr>
          <p:cNvPr name="Freeform 5" id="5"/>
          <p:cNvSpPr/>
          <p:nvPr/>
        </p:nvSpPr>
        <p:spPr>
          <a:xfrm flipH="false" flipV="false" rot="0">
            <a:off x="13237175" y="4367904"/>
            <a:ext cx="3755936" cy="5919096"/>
          </a:xfrm>
          <a:custGeom>
            <a:avLst/>
            <a:gdLst/>
            <a:ahLst/>
            <a:cxnLst/>
            <a:rect r="r" b="b" t="t" l="l"/>
            <a:pathLst>
              <a:path h="5919096" w="3755936">
                <a:moveTo>
                  <a:pt x="0" y="0"/>
                </a:moveTo>
                <a:lnTo>
                  <a:pt x="3755936" y="0"/>
                </a:lnTo>
                <a:lnTo>
                  <a:pt x="3755936" y="5919096"/>
                </a:lnTo>
                <a:lnTo>
                  <a:pt x="0" y="59190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AutoShape 3" id="3"/>
          <p:cNvSpPr/>
          <p:nvPr/>
        </p:nvSpPr>
        <p:spPr>
          <a:xfrm rot="0">
            <a:off x="-585133" y="8805859"/>
            <a:ext cx="18873133" cy="0"/>
          </a:xfrm>
          <a:prstGeom prst="line">
            <a:avLst/>
          </a:prstGeom>
          <a:ln cap="rnd" w="9525">
            <a:solidFill>
              <a:srgbClr val="000000"/>
            </a:solidFill>
            <a:prstDash val="solid"/>
            <a:headEnd type="none" len="sm" w="sm"/>
            <a:tailEnd type="none" len="sm" w="sm"/>
          </a:ln>
        </p:spPr>
      </p:sp>
      <p:sp>
        <p:nvSpPr>
          <p:cNvPr name="AutoShape 4" id="4"/>
          <p:cNvSpPr/>
          <p:nvPr/>
        </p:nvSpPr>
        <p:spPr>
          <a:xfrm rot="0">
            <a:off x="-585133" y="9334500"/>
            <a:ext cx="18873133" cy="0"/>
          </a:xfrm>
          <a:prstGeom prst="line">
            <a:avLst/>
          </a:prstGeom>
          <a:ln cap="rnd" w="9525">
            <a:solidFill>
              <a:srgbClr val="000000"/>
            </a:solidFill>
            <a:prstDash val="solid"/>
            <a:headEnd type="none" len="sm" w="sm"/>
            <a:tailEnd type="none" len="sm" w="sm"/>
          </a:ln>
        </p:spPr>
      </p:sp>
      <p:sp>
        <p:nvSpPr>
          <p:cNvPr name="Freeform 5" id="5"/>
          <p:cNvSpPr/>
          <p:nvPr/>
        </p:nvSpPr>
        <p:spPr>
          <a:xfrm flipH="false" flipV="false" rot="0">
            <a:off x="2095936" y="5404604"/>
            <a:ext cx="1672526" cy="702461"/>
          </a:xfrm>
          <a:custGeom>
            <a:avLst/>
            <a:gdLst/>
            <a:ahLst/>
            <a:cxnLst/>
            <a:rect r="r" b="b" t="t" l="l"/>
            <a:pathLst>
              <a:path h="702461" w="1672526">
                <a:moveTo>
                  <a:pt x="0" y="0"/>
                </a:moveTo>
                <a:lnTo>
                  <a:pt x="1672526" y="0"/>
                </a:lnTo>
                <a:lnTo>
                  <a:pt x="1672526" y="702461"/>
                </a:lnTo>
                <a:lnTo>
                  <a:pt x="0" y="7024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8307737" y="5404604"/>
            <a:ext cx="1672526" cy="702461"/>
          </a:xfrm>
          <a:custGeom>
            <a:avLst/>
            <a:gdLst/>
            <a:ahLst/>
            <a:cxnLst/>
            <a:rect r="r" b="b" t="t" l="l"/>
            <a:pathLst>
              <a:path h="702461" w="1672526">
                <a:moveTo>
                  <a:pt x="0" y="0"/>
                </a:moveTo>
                <a:lnTo>
                  <a:pt x="1672526" y="0"/>
                </a:lnTo>
                <a:lnTo>
                  <a:pt x="1672526" y="702461"/>
                </a:lnTo>
                <a:lnTo>
                  <a:pt x="0" y="7024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4519538" y="5404604"/>
            <a:ext cx="1672526" cy="702461"/>
          </a:xfrm>
          <a:custGeom>
            <a:avLst/>
            <a:gdLst/>
            <a:ahLst/>
            <a:cxnLst/>
            <a:rect r="r" b="b" t="t" l="l"/>
            <a:pathLst>
              <a:path h="702461" w="1672526">
                <a:moveTo>
                  <a:pt x="0" y="0"/>
                </a:moveTo>
                <a:lnTo>
                  <a:pt x="1672526" y="0"/>
                </a:lnTo>
                <a:lnTo>
                  <a:pt x="1672526" y="702461"/>
                </a:lnTo>
                <a:lnTo>
                  <a:pt x="0" y="7024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10800000">
            <a:off x="11159450" y="-140976"/>
            <a:ext cx="2611028" cy="4114800"/>
          </a:xfrm>
          <a:custGeom>
            <a:avLst/>
            <a:gdLst/>
            <a:ahLst/>
            <a:cxnLst/>
            <a:rect r="r" b="b" t="t" l="l"/>
            <a:pathLst>
              <a:path h="4114800" w="2611028">
                <a:moveTo>
                  <a:pt x="0" y="0"/>
                </a:moveTo>
                <a:lnTo>
                  <a:pt x="2611028" y="0"/>
                </a:lnTo>
                <a:lnTo>
                  <a:pt x="261102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028700" y="1557564"/>
            <a:ext cx="7279037" cy="1519129"/>
          </a:xfrm>
          <a:prstGeom prst="rect">
            <a:avLst/>
          </a:prstGeom>
        </p:spPr>
        <p:txBody>
          <a:bodyPr anchor="t" rtlCol="false" tIns="0" lIns="0" bIns="0" rIns="0">
            <a:spAutoFit/>
          </a:bodyPr>
          <a:lstStyle/>
          <a:p>
            <a:pPr algn="l" marL="0" indent="0" lvl="0">
              <a:lnSpc>
                <a:spcPts val="5808"/>
              </a:lnSpc>
              <a:spcBef>
                <a:spcPct val="0"/>
              </a:spcBef>
            </a:pPr>
            <a:r>
              <a:rPr lang="en-US" sz="5808" spc="-458">
                <a:solidFill>
                  <a:srgbClr val="000000"/>
                </a:solidFill>
                <a:latin typeface="Archivo Black"/>
                <a:ea typeface="Archivo Black"/>
                <a:cs typeface="Archivo Black"/>
                <a:sym typeface="Archivo Black"/>
              </a:rPr>
              <a:t>Exploratory Data Analysis (EDA)</a:t>
            </a:r>
          </a:p>
        </p:txBody>
      </p:sp>
      <p:sp>
        <p:nvSpPr>
          <p:cNvPr name="TextBox 10" id="10"/>
          <p:cNvSpPr txBox="true"/>
          <p:nvPr/>
        </p:nvSpPr>
        <p:spPr>
          <a:xfrm rot="0">
            <a:off x="1028700" y="6475512"/>
            <a:ext cx="3806998" cy="485775"/>
          </a:xfrm>
          <a:prstGeom prst="rect">
            <a:avLst/>
          </a:prstGeom>
        </p:spPr>
        <p:txBody>
          <a:bodyPr anchor="t" rtlCol="false" tIns="0" lIns="0" bIns="0" rIns="0">
            <a:spAutoFit/>
          </a:bodyPr>
          <a:lstStyle/>
          <a:p>
            <a:pPr algn="ctr" marL="0" indent="0" lvl="0">
              <a:lnSpc>
                <a:spcPts val="3840"/>
              </a:lnSpc>
              <a:spcBef>
                <a:spcPct val="0"/>
              </a:spcBef>
            </a:pPr>
            <a:r>
              <a:rPr lang="en-US" b="true" sz="3200">
                <a:solidFill>
                  <a:srgbClr val="000000"/>
                </a:solidFill>
                <a:latin typeface="Garet Bold"/>
                <a:ea typeface="Garet Bold"/>
                <a:cs typeface="Garet Bold"/>
                <a:sym typeface="Garet Bold"/>
              </a:rPr>
              <a:t>Goal # 1</a:t>
            </a:r>
          </a:p>
        </p:txBody>
      </p:sp>
      <p:sp>
        <p:nvSpPr>
          <p:cNvPr name="TextBox 11" id="11"/>
          <p:cNvSpPr txBox="true"/>
          <p:nvPr/>
        </p:nvSpPr>
        <p:spPr>
          <a:xfrm rot="0">
            <a:off x="7240501" y="6475512"/>
            <a:ext cx="3806998" cy="485775"/>
          </a:xfrm>
          <a:prstGeom prst="rect">
            <a:avLst/>
          </a:prstGeom>
        </p:spPr>
        <p:txBody>
          <a:bodyPr anchor="t" rtlCol="false" tIns="0" lIns="0" bIns="0" rIns="0">
            <a:spAutoFit/>
          </a:bodyPr>
          <a:lstStyle/>
          <a:p>
            <a:pPr algn="ctr" marL="0" indent="0" lvl="0">
              <a:lnSpc>
                <a:spcPts val="3840"/>
              </a:lnSpc>
              <a:spcBef>
                <a:spcPct val="0"/>
              </a:spcBef>
            </a:pPr>
            <a:r>
              <a:rPr lang="en-US" b="true" sz="3200">
                <a:solidFill>
                  <a:srgbClr val="000000"/>
                </a:solidFill>
                <a:latin typeface="Garet Bold"/>
                <a:ea typeface="Garet Bold"/>
                <a:cs typeface="Garet Bold"/>
                <a:sym typeface="Garet Bold"/>
              </a:rPr>
              <a:t>Goal # 2</a:t>
            </a:r>
          </a:p>
        </p:txBody>
      </p:sp>
      <p:sp>
        <p:nvSpPr>
          <p:cNvPr name="TextBox 12" id="12"/>
          <p:cNvSpPr txBox="true"/>
          <p:nvPr/>
        </p:nvSpPr>
        <p:spPr>
          <a:xfrm rot="0">
            <a:off x="424020" y="7078855"/>
            <a:ext cx="5016359" cy="365760"/>
          </a:xfrm>
          <a:prstGeom prst="rect">
            <a:avLst/>
          </a:prstGeom>
        </p:spPr>
        <p:txBody>
          <a:bodyPr anchor="t" rtlCol="false" tIns="0" lIns="0" bIns="0" rIns="0">
            <a:spAutoFit/>
          </a:bodyPr>
          <a:lstStyle/>
          <a:p>
            <a:pPr algn="ctr" marL="0" indent="0" lvl="0">
              <a:lnSpc>
                <a:spcPts val="2939"/>
              </a:lnSpc>
              <a:spcBef>
                <a:spcPct val="0"/>
              </a:spcBef>
            </a:pPr>
            <a:r>
              <a:rPr lang="en-US" sz="2099">
                <a:solidFill>
                  <a:srgbClr val="000000"/>
                </a:solidFill>
                <a:latin typeface="Garet"/>
                <a:ea typeface="Garet"/>
                <a:cs typeface="Garet"/>
                <a:sym typeface="Garet"/>
              </a:rPr>
              <a:t>Summ</a:t>
            </a:r>
            <a:r>
              <a:rPr lang="en-US" sz="2099" u="none">
                <a:solidFill>
                  <a:srgbClr val="000000"/>
                </a:solidFill>
                <a:latin typeface="Garet"/>
                <a:ea typeface="Garet"/>
                <a:cs typeface="Garet"/>
                <a:sym typeface="Garet"/>
              </a:rPr>
              <a:t>arize the Dataset Information</a:t>
            </a:r>
          </a:p>
        </p:txBody>
      </p:sp>
      <p:sp>
        <p:nvSpPr>
          <p:cNvPr name="TextBox 13" id="13"/>
          <p:cNvSpPr txBox="true"/>
          <p:nvPr/>
        </p:nvSpPr>
        <p:spPr>
          <a:xfrm rot="0">
            <a:off x="6635821" y="7078855"/>
            <a:ext cx="5016359" cy="365760"/>
          </a:xfrm>
          <a:prstGeom prst="rect">
            <a:avLst/>
          </a:prstGeom>
        </p:spPr>
        <p:txBody>
          <a:bodyPr anchor="t" rtlCol="false" tIns="0" lIns="0" bIns="0" rIns="0">
            <a:spAutoFit/>
          </a:bodyPr>
          <a:lstStyle/>
          <a:p>
            <a:pPr algn="ctr" marL="0" indent="0" lvl="0">
              <a:lnSpc>
                <a:spcPts val="2939"/>
              </a:lnSpc>
              <a:spcBef>
                <a:spcPct val="0"/>
              </a:spcBef>
            </a:pPr>
            <a:r>
              <a:rPr lang="en-US" sz="2099">
                <a:solidFill>
                  <a:srgbClr val="000000"/>
                </a:solidFill>
                <a:latin typeface="Garet"/>
                <a:ea typeface="Garet"/>
                <a:cs typeface="Garet"/>
                <a:sym typeface="Garet"/>
              </a:rPr>
              <a:t>Desc</a:t>
            </a:r>
            <a:r>
              <a:rPr lang="en-US" sz="2099" u="none">
                <a:solidFill>
                  <a:srgbClr val="000000"/>
                </a:solidFill>
                <a:latin typeface="Garet"/>
                <a:ea typeface="Garet"/>
                <a:cs typeface="Garet"/>
                <a:sym typeface="Garet"/>
              </a:rPr>
              <a:t>riptive Statistical Analysis</a:t>
            </a:r>
          </a:p>
        </p:txBody>
      </p:sp>
      <p:sp>
        <p:nvSpPr>
          <p:cNvPr name="TextBox 14" id="14"/>
          <p:cNvSpPr txBox="true"/>
          <p:nvPr/>
        </p:nvSpPr>
        <p:spPr>
          <a:xfrm rot="0">
            <a:off x="13452302" y="6475512"/>
            <a:ext cx="3806998" cy="485775"/>
          </a:xfrm>
          <a:prstGeom prst="rect">
            <a:avLst/>
          </a:prstGeom>
        </p:spPr>
        <p:txBody>
          <a:bodyPr anchor="t" rtlCol="false" tIns="0" lIns="0" bIns="0" rIns="0">
            <a:spAutoFit/>
          </a:bodyPr>
          <a:lstStyle/>
          <a:p>
            <a:pPr algn="ctr" marL="0" indent="0" lvl="0">
              <a:lnSpc>
                <a:spcPts val="3840"/>
              </a:lnSpc>
              <a:spcBef>
                <a:spcPct val="0"/>
              </a:spcBef>
            </a:pPr>
            <a:r>
              <a:rPr lang="en-US" b="true" sz="3200">
                <a:solidFill>
                  <a:srgbClr val="000000"/>
                </a:solidFill>
                <a:latin typeface="Garet Bold"/>
                <a:ea typeface="Garet Bold"/>
                <a:cs typeface="Garet Bold"/>
                <a:sym typeface="Garet Bold"/>
              </a:rPr>
              <a:t>Goal # 3</a:t>
            </a:r>
          </a:p>
        </p:txBody>
      </p:sp>
      <p:sp>
        <p:nvSpPr>
          <p:cNvPr name="TextBox 15" id="15"/>
          <p:cNvSpPr txBox="true"/>
          <p:nvPr/>
        </p:nvSpPr>
        <p:spPr>
          <a:xfrm rot="0">
            <a:off x="12847622" y="7078855"/>
            <a:ext cx="5016359" cy="365760"/>
          </a:xfrm>
          <a:prstGeom prst="rect">
            <a:avLst/>
          </a:prstGeom>
        </p:spPr>
        <p:txBody>
          <a:bodyPr anchor="t" rtlCol="false" tIns="0" lIns="0" bIns="0" rIns="0">
            <a:spAutoFit/>
          </a:bodyPr>
          <a:lstStyle/>
          <a:p>
            <a:pPr algn="ctr" marL="0" indent="0" lvl="0">
              <a:lnSpc>
                <a:spcPts val="2939"/>
              </a:lnSpc>
              <a:spcBef>
                <a:spcPct val="0"/>
              </a:spcBef>
            </a:pPr>
            <a:r>
              <a:rPr lang="en-US" sz="2099">
                <a:solidFill>
                  <a:srgbClr val="000000"/>
                </a:solidFill>
                <a:latin typeface="Garet"/>
                <a:ea typeface="Garet"/>
                <a:cs typeface="Garet"/>
                <a:sym typeface="Garet"/>
              </a:rPr>
              <a:t>D</a:t>
            </a:r>
            <a:r>
              <a:rPr lang="en-US" sz="2099" u="none">
                <a:solidFill>
                  <a:srgbClr val="000000"/>
                </a:solidFill>
                <a:latin typeface="Garet"/>
                <a:ea typeface="Garet"/>
                <a:cs typeface="Garet"/>
                <a:sym typeface="Garet"/>
              </a:rPr>
              <a:t>etect Outliers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Freeform 3" id="3"/>
          <p:cNvSpPr/>
          <p:nvPr/>
        </p:nvSpPr>
        <p:spPr>
          <a:xfrm flipH="false" flipV="false" rot="0">
            <a:off x="13456423" y="1092600"/>
            <a:ext cx="3802877" cy="1486579"/>
          </a:xfrm>
          <a:custGeom>
            <a:avLst/>
            <a:gdLst/>
            <a:ahLst/>
            <a:cxnLst/>
            <a:rect r="r" b="b" t="t" l="l"/>
            <a:pathLst>
              <a:path h="1486579" w="3802877">
                <a:moveTo>
                  <a:pt x="0" y="0"/>
                </a:moveTo>
                <a:lnTo>
                  <a:pt x="3802877" y="0"/>
                </a:lnTo>
                <a:lnTo>
                  <a:pt x="3802877" y="1486579"/>
                </a:lnTo>
                <a:lnTo>
                  <a:pt x="0" y="14865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5748433"/>
            <a:ext cx="16230600" cy="3509867"/>
          </a:xfrm>
          <a:custGeom>
            <a:avLst/>
            <a:gdLst/>
            <a:ahLst/>
            <a:cxnLst/>
            <a:rect r="r" b="b" t="t" l="l"/>
            <a:pathLst>
              <a:path h="3509867" w="16230600">
                <a:moveTo>
                  <a:pt x="0" y="0"/>
                </a:moveTo>
                <a:lnTo>
                  <a:pt x="16230600" y="0"/>
                </a:lnTo>
                <a:lnTo>
                  <a:pt x="16230600" y="3509867"/>
                </a:lnTo>
                <a:lnTo>
                  <a:pt x="0" y="3509867"/>
                </a:lnTo>
                <a:lnTo>
                  <a:pt x="0" y="0"/>
                </a:lnTo>
                <a:close/>
              </a:path>
            </a:pathLst>
          </a:custGeom>
          <a:blipFill>
            <a:blip r:embed="rId5"/>
            <a:stretch>
              <a:fillRect l="0" t="0" r="0" b="0"/>
            </a:stretch>
          </a:blipFill>
        </p:spPr>
      </p:sp>
      <p:sp>
        <p:nvSpPr>
          <p:cNvPr name="TextBox 5" id="5"/>
          <p:cNvSpPr txBox="true"/>
          <p:nvPr/>
        </p:nvSpPr>
        <p:spPr>
          <a:xfrm rot="0">
            <a:off x="1028700" y="1123950"/>
            <a:ext cx="7203393" cy="1519129"/>
          </a:xfrm>
          <a:prstGeom prst="rect">
            <a:avLst/>
          </a:prstGeom>
        </p:spPr>
        <p:txBody>
          <a:bodyPr anchor="t" rtlCol="false" tIns="0" lIns="0" bIns="0" rIns="0">
            <a:spAutoFit/>
          </a:bodyPr>
          <a:lstStyle/>
          <a:p>
            <a:pPr algn="l" marL="0" indent="0" lvl="0">
              <a:lnSpc>
                <a:spcPts val="5808"/>
              </a:lnSpc>
              <a:spcBef>
                <a:spcPct val="0"/>
              </a:spcBef>
            </a:pPr>
            <a:r>
              <a:rPr lang="en-US" sz="5808" spc="-458">
                <a:solidFill>
                  <a:srgbClr val="000000"/>
                </a:solidFill>
                <a:latin typeface="Archivo Black"/>
                <a:ea typeface="Archivo Black"/>
                <a:cs typeface="Archivo Black"/>
                <a:sym typeface="Archivo Black"/>
              </a:rPr>
              <a:t>Summarize the Dataset Information</a:t>
            </a:r>
          </a:p>
        </p:txBody>
      </p:sp>
      <p:sp>
        <p:nvSpPr>
          <p:cNvPr name="TextBox 6" id="6"/>
          <p:cNvSpPr txBox="true"/>
          <p:nvPr/>
        </p:nvSpPr>
        <p:spPr>
          <a:xfrm rot="0">
            <a:off x="1028700" y="2855474"/>
            <a:ext cx="12200697" cy="2072640"/>
          </a:xfrm>
          <a:prstGeom prst="rect">
            <a:avLst/>
          </a:prstGeom>
        </p:spPr>
        <p:txBody>
          <a:bodyPr anchor="t" rtlCol="false" tIns="0" lIns="0" bIns="0" rIns="0">
            <a:spAutoFit/>
          </a:bodyPr>
          <a:lstStyle/>
          <a:p>
            <a:pPr algn="l">
              <a:lnSpc>
                <a:spcPts val="3359"/>
              </a:lnSpc>
              <a:spcBef>
                <a:spcPct val="0"/>
              </a:spcBef>
            </a:pPr>
            <a:r>
              <a:rPr lang="en-US" sz="2399">
                <a:solidFill>
                  <a:srgbClr val="000000"/>
                </a:solidFill>
                <a:latin typeface="Garet"/>
                <a:ea typeface="Garet"/>
                <a:cs typeface="Garet"/>
                <a:sym typeface="Garet"/>
              </a:rPr>
              <a:t>The Student Performance Factors dataset was first examined to understand its structure and content. Using functions such as df.info(), df.head(), and df.shape, the following characteristics were identified: </a:t>
            </a:r>
            <a:r>
              <a:rPr lang="en-US" b="true" sz="2399">
                <a:solidFill>
                  <a:srgbClr val="000000"/>
                </a:solidFill>
                <a:latin typeface="Garet Bold"/>
                <a:ea typeface="Garet Bold"/>
                <a:cs typeface="Garet Bold"/>
                <a:sym typeface="Garet Bold"/>
              </a:rPr>
              <a:t>Number of records, Number of variables, Data types(Numerical variables, Categorical variables),  Missing and Duplicate Data</a:t>
            </a:r>
          </a:p>
        </p:txBody>
      </p:sp>
      <p:sp>
        <p:nvSpPr>
          <p:cNvPr name="TextBox 7" id="7"/>
          <p:cNvSpPr txBox="true"/>
          <p:nvPr/>
        </p:nvSpPr>
        <p:spPr>
          <a:xfrm rot="0">
            <a:off x="4249782" y="9477375"/>
            <a:ext cx="9788436" cy="406400"/>
          </a:xfrm>
          <a:prstGeom prst="rect">
            <a:avLst/>
          </a:prstGeom>
        </p:spPr>
        <p:txBody>
          <a:bodyPr anchor="t" rtlCol="false" tIns="0" lIns="0" bIns="0" rIns="0">
            <a:spAutoFit/>
          </a:bodyPr>
          <a:lstStyle/>
          <a:p>
            <a:pPr algn="ctr">
              <a:lnSpc>
                <a:spcPts val="3249"/>
              </a:lnSpc>
              <a:spcBef>
                <a:spcPct val="0"/>
              </a:spcBef>
            </a:pPr>
            <a:r>
              <a:rPr lang="en-US" b="true" sz="2499">
                <a:solidFill>
                  <a:srgbClr val="000000"/>
                </a:solidFill>
                <a:latin typeface="Garet Bold"/>
                <a:ea typeface="Garet Bold"/>
                <a:cs typeface="Garet Bold"/>
                <a:sym typeface="Garet Bold"/>
              </a:rPr>
              <a:t>Show</a:t>
            </a:r>
            <a:r>
              <a:rPr lang="en-US" b="true" sz="2499">
                <a:solidFill>
                  <a:srgbClr val="000000"/>
                </a:solidFill>
                <a:latin typeface="Garet Bold"/>
                <a:ea typeface="Garet Bold"/>
                <a:cs typeface="Garet Bold"/>
                <a:sym typeface="Garet Bold"/>
              </a:rPr>
              <a:t>ing the top 5 rows in the dataset for example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Freeform 3" id="3"/>
          <p:cNvSpPr/>
          <p:nvPr/>
        </p:nvSpPr>
        <p:spPr>
          <a:xfrm flipH="false" flipV="false" rot="0">
            <a:off x="1028700" y="1028700"/>
            <a:ext cx="9752151" cy="7295863"/>
          </a:xfrm>
          <a:custGeom>
            <a:avLst/>
            <a:gdLst/>
            <a:ahLst/>
            <a:cxnLst/>
            <a:rect r="r" b="b" t="t" l="l"/>
            <a:pathLst>
              <a:path h="7295863" w="9752151">
                <a:moveTo>
                  <a:pt x="0" y="0"/>
                </a:moveTo>
                <a:lnTo>
                  <a:pt x="9752151" y="0"/>
                </a:lnTo>
                <a:lnTo>
                  <a:pt x="9752151" y="7295863"/>
                </a:lnTo>
                <a:lnTo>
                  <a:pt x="0" y="7295863"/>
                </a:lnTo>
                <a:lnTo>
                  <a:pt x="0" y="0"/>
                </a:lnTo>
                <a:close/>
              </a:path>
            </a:pathLst>
          </a:custGeom>
          <a:blipFill>
            <a:blip r:embed="rId3"/>
            <a:stretch>
              <a:fillRect l="0" t="0" r="-3131" b="0"/>
            </a:stretch>
          </a:blipFill>
        </p:spPr>
      </p:sp>
      <p:sp>
        <p:nvSpPr>
          <p:cNvPr name="Freeform 4" id="4"/>
          <p:cNvSpPr/>
          <p:nvPr/>
        </p:nvSpPr>
        <p:spPr>
          <a:xfrm flipH="false" flipV="false" rot="0">
            <a:off x="13401953" y="2339988"/>
            <a:ext cx="2921495" cy="5820587"/>
          </a:xfrm>
          <a:custGeom>
            <a:avLst/>
            <a:gdLst/>
            <a:ahLst/>
            <a:cxnLst/>
            <a:rect r="r" b="b" t="t" l="l"/>
            <a:pathLst>
              <a:path h="5820587" w="2921495">
                <a:moveTo>
                  <a:pt x="0" y="0"/>
                </a:moveTo>
                <a:lnTo>
                  <a:pt x="2921495" y="0"/>
                </a:lnTo>
                <a:lnTo>
                  <a:pt x="2921495" y="5820587"/>
                </a:lnTo>
                <a:lnTo>
                  <a:pt x="0" y="5820587"/>
                </a:lnTo>
                <a:lnTo>
                  <a:pt x="0" y="0"/>
                </a:lnTo>
                <a:close/>
              </a:path>
            </a:pathLst>
          </a:custGeom>
          <a:blipFill>
            <a:blip r:embed="rId4"/>
            <a:stretch>
              <a:fillRect l="-4911" t="0" r="-303110" b="-12678"/>
            </a:stretch>
          </a:blipFill>
        </p:spPr>
      </p:sp>
      <p:sp>
        <p:nvSpPr>
          <p:cNvPr name="TextBox 5" id="5"/>
          <p:cNvSpPr txBox="true"/>
          <p:nvPr/>
        </p:nvSpPr>
        <p:spPr>
          <a:xfrm rot="0">
            <a:off x="1028700" y="8851900"/>
            <a:ext cx="9752151" cy="344805"/>
          </a:xfrm>
          <a:prstGeom prst="rect">
            <a:avLst/>
          </a:prstGeom>
        </p:spPr>
        <p:txBody>
          <a:bodyPr anchor="t" rtlCol="false" tIns="0" lIns="0" bIns="0" rIns="0">
            <a:spAutoFit/>
          </a:bodyPr>
          <a:lstStyle/>
          <a:p>
            <a:pPr algn="ctr">
              <a:lnSpc>
                <a:spcPts val="2730"/>
              </a:lnSpc>
              <a:spcBef>
                <a:spcPct val="0"/>
              </a:spcBef>
            </a:pPr>
            <a:r>
              <a:rPr lang="en-US" b="true" sz="2100">
                <a:solidFill>
                  <a:srgbClr val="000000"/>
                </a:solidFill>
                <a:latin typeface="Garet Bold"/>
                <a:ea typeface="Garet Bold"/>
                <a:cs typeface="Garet Bold"/>
                <a:sym typeface="Garet Bold"/>
              </a:rPr>
              <a:t>gett</a:t>
            </a:r>
            <a:r>
              <a:rPr lang="en-US" b="true" sz="2100">
                <a:solidFill>
                  <a:srgbClr val="000000"/>
                </a:solidFill>
                <a:latin typeface="Garet Bold"/>
                <a:ea typeface="Garet Bold"/>
                <a:cs typeface="Garet Bold"/>
                <a:sym typeface="Garet Bold"/>
              </a:rPr>
              <a:t>ing the number of records, features and its information</a:t>
            </a:r>
          </a:p>
        </p:txBody>
      </p:sp>
      <p:sp>
        <p:nvSpPr>
          <p:cNvPr name="TextBox 6" id="6"/>
          <p:cNvSpPr txBox="true"/>
          <p:nvPr/>
        </p:nvSpPr>
        <p:spPr>
          <a:xfrm rot="0">
            <a:off x="12322611" y="8851900"/>
            <a:ext cx="4936689" cy="344805"/>
          </a:xfrm>
          <a:prstGeom prst="rect">
            <a:avLst/>
          </a:prstGeom>
        </p:spPr>
        <p:txBody>
          <a:bodyPr anchor="t" rtlCol="false" tIns="0" lIns="0" bIns="0" rIns="0">
            <a:spAutoFit/>
          </a:bodyPr>
          <a:lstStyle/>
          <a:p>
            <a:pPr algn="ctr">
              <a:lnSpc>
                <a:spcPts val="2730"/>
              </a:lnSpc>
              <a:spcBef>
                <a:spcPct val="0"/>
              </a:spcBef>
            </a:pPr>
            <a:r>
              <a:rPr lang="en-US" b="true" sz="2100">
                <a:solidFill>
                  <a:srgbClr val="000000"/>
                </a:solidFill>
                <a:latin typeface="Garet Bold"/>
                <a:ea typeface="Garet Bold"/>
                <a:cs typeface="Garet Bold"/>
                <a:sym typeface="Garet Bold"/>
              </a:rPr>
              <a:t>Checking duplication of the entries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Freeform 3" id="3"/>
          <p:cNvSpPr/>
          <p:nvPr/>
        </p:nvSpPr>
        <p:spPr>
          <a:xfrm flipH="false" flipV="false" rot="0">
            <a:off x="1028700" y="1028700"/>
            <a:ext cx="3084227" cy="7745769"/>
          </a:xfrm>
          <a:custGeom>
            <a:avLst/>
            <a:gdLst/>
            <a:ahLst/>
            <a:cxnLst/>
            <a:rect r="r" b="b" t="t" l="l"/>
            <a:pathLst>
              <a:path h="7745769" w="3084227">
                <a:moveTo>
                  <a:pt x="0" y="0"/>
                </a:moveTo>
                <a:lnTo>
                  <a:pt x="3084227" y="0"/>
                </a:lnTo>
                <a:lnTo>
                  <a:pt x="3084227" y="7745769"/>
                </a:lnTo>
                <a:lnTo>
                  <a:pt x="0" y="7745769"/>
                </a:lnTo>
                <a:lnTo>
                  <a:pt x="0" y="0"/>
                </a:lnTo>
                <a:close/>
              </a:path>
            </a:pathLst>
          </a:custGeom>
          <a:blipFill>
            <a:blip r:embed="rId3"/>
            <a:stretch>
              <a:fillRect l="0" t="0" r="-91718" b="0"/>
            </a:stretch>
          </a:blipFill>
        </p:spPr>
      </p:sp>
      <p:sp>
        <p:nvSpPr>
          <p:cNvPr name="Freeform 4" id="4"/>
          <p:cNvSpPr/>
          <p:nvPr/>
        </p:nvSpPr>
        <p:spPr>
          <a:xfrm flipH="false" flipV="false" rot="0">
            <a:off x="4482446" y="1028700"/>
            <a:ext cx="12776854" cy="7143245"/>
          </a:xfrm>
          <a:custGeom>
            <a:avLst/>
            <a:gdLst/>
            <a:ahLst/>
            <a:cxnLst/>
            <a:rect r="r" b="b" t="t" l="l"/>
            <a:pathLst>
              <a:path h="7143245" w="12776854">
                <a:moveTo>
                  <a:pt x="0" y="0"/>
                </a:moveTo>
                <a:lnTo>
                  <a:pt x="12776854" y="0"/>
                </a:lnTo>
                <a:lnTo>
                  <a:pt x="12776854" y="7143245"/>
                </a:lnTo>
                <a:lnTo>
                  <a:pt x="0" y="7143245"/>
                </a:lnTo>
                <a:lnTo>
                  <a:pt x="0" y="0"/>
                </a:lnTo>
                <a:close/>
              </a:path>
            </a:pathLst>
          </a:custGeom>
          <a:blipFill>
            <a:blip r:embed="rId4"/>
            <a:stretch>
              <a:fillRect l="0" t="0" r="0" b="-286"/>
            </a:stretch>
          </a:blipFill>
        </p:spPr>
      </p:sp>
      <p:sp>
        <p:nvSpPr>
          <p:cNvPr name="TextBox 5" id="5"/>
          <p:cNvSpPr txBox="true"/>
          <p:nvPr/>
        </p:nvSpPr>
        <p:spPr>
          <a:xfrm rot="0">
            <a:off x="31568" y="8966835"/>
            <a:ext cx="5078491" cy="291465"/>
          </a:xfrm>
          <a:prstGeom prst="rect">
            <a:avLst/>
          </a:prstGeom>
        </p:spPr>
        <p:txBody>
          <a:bodyPr anchor="t" rtlCol="false" tIns="0" lIns="0" bIns="0" rIns="0">
            <a:spAutoFit/>
          </a:bodyPr>
          <a:lstStyle/>
          <a:p>
            <a:pPr algn="ctr">
              <a:lnSpc>
                <a:spcPts val="2340"/>
              </a:lnSpc>
              <a:spcBef>
                <a:spcPct val="0"/>
              </a:spcBef>
            </a:pPr>
            <a:r>
              <a:rPr lang="en-US" b="true" sz="1800">
                <a:solidFill>
                  <a:srgbClr val="000000"/>
                </a:solidFill>
                <a:latin typeface="Garet Bold"/>
                <a:ea typeface="Garet Bold"/>
                <a:cs typeface="Garet Bold"/>
                <a:sym typeface="Garet Bold"/>
              </a:rPr>
              <a:t>Check</a:t>
            </a:r>
            <a:r>
              <a:rPr lang="en-US" b="true" sz="1800">
                <a:solidFill>
                  <a:srgbClr val="000000"/>
                </a:solidFill>
                <a:latin typeface="Garet Bold"/>
                <a:ea typeface="Garet Bold"/>
                <a:cs typeface="Garet Bold"/>
                <a:sym typeface="Garet Bold"/>
              </a:rPr>
              <a:t>ing null values in the dataset</a:t>
            </a:r>
          </a:p>
        </p:txBody>
      </p:sp>
      <p:sp>
        <p:nvSpPr>
          <p:cNvPr name="TextBox 6" id="6"/>
          <p:cNvSpPr txBox="true"/>
          <p:nvPr/>
        </p:nvSpPr>
        <p:spPr>
          <a:xfrm rot="0">
            <a:off x="7668687" y="8429664"/>
            <a:ext cx="6404372" cy="344805"/>
          </a:xfrm>
          <a:prstGeom prst="rect">
            <a:avLst/>
          </a:prstGeom>
        </p:spPr>
        <p:txBody>
          <a:bodyPr anchor="t" rtlCol="false" tIns="0" lIns="0" bIns="0" rIns="0">
            <a:spAutoFit/>
          </a:bodyPr>
          <a:lstStyle/>
          <a:p>
            <a:pPr algn="ctr">
              <a:lnSpc>
                <a:spcPts val="2730"/>
              </a:lnSpc>
              <a:spcBef>
                <a:spcPct val="0"/>
              </a:spcBef>
            </a:pPr>
            <a:r>
              <a:rPr lang="en-US" b="true" sz="2100">
                <a:solidFill>
                  <a:srgbClr val="000000"/>
                </a:solidFill>
                <a:latin typeface="Garet Bold"/>
                <a:ea typeface="Garet Bold"/>
                <a:cs typeface="Garet Bold"/>
                <a:sym typeface="Garet Bold"/>
              </a:rPr>
              <a:t>Fill</a:t>
            </a:r>
            <a:r>
              <a:rPr lang="en-US" b="true" sz="2100">
                <a:solidFill>
                  <a:srgbClr val="000000"/>
                </a:solidFill>
                <a:latin typeface="Garet Bold"/>
                <a:ea typeface="Garet Bold"/>
                <a:cs typeface="Garet Bold"/>
                <a:sym typeface="Garet Bold"/>
              </a:rPr>
              <a:t>ing the most frequent to the missing values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Freeform 3" id="3"/>
          <p:cNvSpPr/>
          <p:nvPr/>
        </p:nvSpPr>
        <p:spPr>
          <a:xfrm flipH="false" flipV="false" rot="0">
            <a:off x="3055837" y="3127977"/>
            <a:ext cx="11807353" cy="6006552"/>
          </a:xfrm>
          <a:custGeom>
            <a:avLst/>
            <a:gdLst/>
            <a:ahLst/>
            <a:cxnLst/>
            <a:rect r="r" b="b" t="t" l="l"/>
            <a:pathLst>
              <a:path h="6006552" w="11807353">
                <a:moveTo>
                  <a:pt x="0" y="0"/>
                </a:moveTo>
                <a:lnTo>
                  <a:pt x="11807353" y="0"/>
                </a:lnTo>
                <a:lnTo>
                  <a:pt x="11807353" y="6006553"/>
                </a:lnTo>
                <a:lnTo>
                  <a:pt x="0" y="6006553"/>
                </a:lnTo>
                <a:lnTo>
                  <a:pt x="0" y="0"/>
                </a:lnTo>
                <a:close/>
              </a:path>
            </a:pathLst>
          </a:custGeom>
          <a:blipFill>
            <a:blip r:embed="rId3"/>
            <a:stretch>
              <a:fillRect l="0" t="0" r="-3124" b="0"/>
            </a:stretch>
          </a:blipFill>
        </p:spPr>
      </p:sp>
      <p:sp>
        <p:nvSpPr>
          <p:cNvPr name="TextBox 4" id="4"/>
          <p:cNvSpPr txBox="true"/>
          <p:nvPr/>
        </p:nvSpPr>
        <p:spPr>
          <a:xfrm rot="0">
            <a:off x="1028700" y="1019175"/>
            <a:ext cx="16230600" cy="1133475"/>
          </a:xfrm>
          <a:prstGeom prst="rect">
            <a:avLst/>
          </a:prstGeom>
        </p:spPr>
        <p:txBody>
          <a:bodyPr anchor="t" rtlCol="false" tIns="0" lIns="0" bIns="0" rIns="0">
            <a:spAutoFit/>
          </a:bodyPr>
          <a:lstStyle/>
          <a:p>
            <a:pPr algn="l">
              <a:lnSpc>
                <a:spcPts val="8880"/>
              </a:lnSpc>
            </a:pPr>
            <a:r>
              <a:rPr lang="en-US" sz="7400">
                <a:solidFill>
                  <a:srgbClr val="000000"/>
                </a:solidFill>
                <a:latin typeface="Archivo Black"/>
                <a:ea typeface="Archivo Black"/>
                <a:cs typeface="Archivo Black"/>
                <a:sym typeface="Archivo Black"/>
              </a:rPr>
              <a:t>Descriptive Statistical Analysis</a:t>
            </a:r>
          </a:p>
        </p:txBody>
      </p:sp>
      <p:sp>
        <p:nvSpPr>
          <p:cNvPr name="TextBox 5" id="5"/>
          <p:cNvSpPr txBox="true"/>
          <p:nvPr/>
        </p:nvSpPr>
        <p:spPr>
          <a:xfrm rot="0">
            <a:off x="1028700" y="2133600"/>
            <a:ext cx="16230600" cy="664464"/>
          </a:xfrm>
          <a:prstGeom prst="rect">
            <a:avLst/>
          </a:prstGeom>
        </p:spPr>
        <p:txBody>
          <a:bodyPr anchor="t" rtlCol="false" tIns="0" lIns="0" bIns="0" rIns="0">
            <a:spAutoFit/>
          </a:bodyPr>
          <a:lstStyle/>
          <a:p>
            <a:pPr algn="l">
              <a:lnSpc>
                <a:spcPts val="2688"/>
              </a:lnSpc>
            </a:pPr>
            <a:r>
              <a:rPr lang="en-US" sz="2100">
                <a:solidFill>
                  <a:srgbClr val="000000"/>
                </a:solidFill>
                <a:latin typeface="Garet"/>
                <a:ea typeface="Garet"/>
                <a:cs typeface="Garet"/>
                <a:sym typeface="Garet"/>
              </a:rPr>
              <a:t>To understand the statistical characteristics of each numerical variable, the following measures were computed using df.describe(): </a:t>
            </a:r>
            <a:r>
              <a:rPr lang="en-US" sz="2100" b="true">
                <a:solidFill>
                  <a:srgbClr val="000000"/>
                </a:solidFill>
                <a:latin typeface="Garet Bold"/>
                <a:ea typeface="Garet Bold"/>
                <a:cs typeface="Garet Bold"/>
                <a:sym typeface="Garet Bold"/>
              </a:rPr>
              <a:t>Mean and Median,</a:t>
            </a:r>
            <a:r>
              <a:rPr lang="en-US" sz="2100">
                <a:solidFill>
                  <a:srgbClr val="000000"/>
                </a:solidFill>
                <a:latin typeface="Garet"/>
                <a:ea typeface="Garet"/>
                <a:cs typeface="Garet"/>
                <a:sym typeface="Garet"/>
              </a:rPr>
              <a:t>  </a:t>
            </a:r>
            <a:r>
              <a:rPr lang="en-US" sz="2100" b="true">
                <a:solidFill>
                  <a:srgbClr val="000000"/>
                </a:solidFill>
                <a:latin typeface="Garet Bold"/>
                <a:ea typeface="Garet Bold"/>
                <a:cs typeface="Garet Bold"/>
                <a:sym typeface="Garet Bold"/>
              </a:rPr>
              <a:t>Standard Deviation, Minimum and Maximum, Quartiles (Q1, Q2, Q3)</a:t>
            </a:r>
          </a:p>
        </p:txBody>
      </p:sp>
      <p:sp>
        <p:nvSpPr>
          <p:cNvPr name="TextBox 6" id="6"/>
          <p:cNvSpPr txBox="true"/>
          <p:nvPr/>
        </p:nvSpPr>
        <p:spPr>
          <a:xfrm rot="0">
            <a:off x="4737150" y="9220200"/>
            <a:ext cx="8813700" cy="339725"/>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Garet Bold"/>
                <a:ea typeface="Garet Bold"/>
                <a:cs typeface="Garet Bold"/>
                <a:sym typeface="Garet Bold"/>
              </a:rPr>
              <a:t>Getting the statistical characteristics of each numerical variable</a:t>
            </a:r>
          </a:p>
        </p:txBody>
      </p:sp>
      <p:sp>
        <p:nvSpPr>
          <p:cNvPr name="Freeform 7" id="7"/>
          <p:cNvSpPr/>
          <p:nvPr/>
        </p:nvSpPr>
        <p:spPr>
          <a:xfrm flipH="false" flipV="false" rot="-3416311">
            <a:off x="15805159" y="8808846"/>
            <a:ext cx="3493612" cy="1200532"/>
          </a:xfrm>
          <a:custGeom>
            <a:avLst/>
            <a:gdLst/>
            <a:ahLst/>
            <a:cxnLst/>
            <a:rect r="r" b="b" t="t" l="l"/>
            <a:pathLst>
              <a:path h="1200532" w="3493612">
                <a:moveTo>
                  <a:pt x="0" y="0"/>
                </a:moveTo>
                <a:lnTo>
                  <a:pt x="3493612" y="0"/>
                </a:lnTo>
                <a:lnTo>
                  <a:pt x="3493612" y="1200533"/>
                </a:lnTo>
                <a:lnTo>
                  <a:pt x="0" y="12005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636502">
            <a:off x="-718106" y="8959659"/>
            <a:ext cx="3493612" cy="1200532"/>
          </a:xfrm>
          <a:custGeom>
            <a:avLst/>
            <a:gdLst/>
            <a:ahLst/>
            <a:cxnLst/>
            <a:rect r="r" b="b" t="t" l="l"/>
            <a:pathLst>
              <a:path h="1200532" w="3493612">
                <a:moveTo>
                  <a:pt x="0" y="0"/>
                </a:moveTo>
                <a:lnTo>
                  <a:pt x="3493612" y="0"/>
                </a:lnTo>
                <a:lnTo>
                  <a:pt x="3493612" y="1200532"/>
                </a:lnTo>
                <a:lnTo>
                  <a:pt x="0" y="12005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Freeform 3" id="3"/>
          <p:cNvSpPr/>
          <p:nvPr/>
        </p:nvSpPr>
        <p:spPr>
          <a:xfrm flipH="false" flipV="false" rot="0">
            <a:off x="1313808" y="1772059"/>
            <a:ext cx="7545084" cy="7205434"/>
          </a:xfrm>
          <a:custGeom>
            <a:avLst/>
            <a:gdLst/>
            <a:ahLst/>
            <a:cxnLst/>
            <a:rect r="r" b="b" t="t" l="l"/>
            <a:pathLst>
              <a:path h="7205434" w="7545084">
                <a:moveTo>
                  <a:pt x="0" y="0"/>
                </a:moveTo>
                <a:lnTo>
                  <a:pt x="7545084" y="0"/>
                </a:lnTo>
                <a:lnTo>
                  <a:pt x="7545084" y="7205435"/>
                </a:lnTo>
                <a:lnTo>
                  <a:pt x="0" y="7205435"/>
                </a:lnTo>
                <a:lnTo>
                  <a:pt x="0" y="0"/>
                </a:lnTo>
                <a:close/>
              </a:path>
            </a:pathLst>
          </a:custGeom>
          <a:blipFill>
            <a:blip r:embed="rId3"/>
            <a:stretch>
              <a:fillRect l="0" t="0" r="0" b="0"/>
            </a:stretch>
          </a:blipFill>
        </p:spPr>
      </p:sp>
      <p:sp>
        <p:nvSpPr>
          <p:cNvPr name="Freeform 4" id="4"/>
          <p:cNvSpPr/>
          <p:nvPr/>
        </p:nvSpPr>
        <p:spPr>
          <a:xfrm flipH="false" flipV="false" rot="0">
            <a:off x="9907089" y="1772059"/>
            <a:ext cx="7519239" cy="7205434"/>
          </a:xfrm>
          <a:custGeom>
            <a:avLst/>
            <a:gdLst/>
            <a:ahLst/>
            <a:cxnLst/>
            <a:rect r="r" b="b" t="t" l="l"/>
            <a:pathLst>
              <a:path h="7205434" w="7519239">
                <a:moveTo>
                  <a:pt x="0" y="0"/>
                </a:moveTo>
                <a:lnTo>
                  <a:pt x="7519238" y="0"/>
                </a:lnTo>
                <a:lnTo>
                  <a:pt x="7519238" y="7205435"/>
                </a:lnTo>
                <a:lnTo>
                  <a:pt x="0" y="7205435"/>
                </a:lnTo>
                <a:lnTo>
                  <a:pt x="0" y="0"/>
                </a:lnTo>
                <a:close/>
              </a:path>
            </a:pathLst>
          </a:custGeom>
          <a:blipFill>
            <a:blip r:embed="rId4"/>
            <a:stretch>
              <a:fillRect l="0" t="0" r="0" b="0"/>
            </a:stretch>
          </a:blipFill>
        </p:spPr>
      </p:sp>
      <p:sp>
        <p:nvSpPr>
          <p:cNvPr name="TextBox 5" id="5"/>
          <p:cNvSpPr txBox="true"/>
          <p:nvPr/>
        </p:nvSpPr>
        <p:spPr>
          <a:xfrm rot="0">
            <a:off x="1028700" y="1000125"/>
            <a:ext cx="8115300" cy="406400"/>
          </a:xfrm>
          <a:prstGeom prst="rect">
            <a:avLst/>
          </a:prstGeom>
        </p:spPr>
        <p:txBody>
          <a:bodyPr anchor="t" rtlCol="false" tIns="0" lIns="0" bIns="0" rIns="0">
            <a:spAutoFit/>
          </a:bodyPr>
          <a:lstStyle/>
          <a:p>
            <a:pPr algn="l" marL="0" indent="0" lvl="0">
              <a:lnSpc>
                <a:spcPts val="3249"/>
              </a:lnSpc>
              <a:spcBef>
                <a:spcPct val="0"/>
              </a:spcBef>
            </a:pPr>
            <a:r>
              <a:rPr lang="en-US" b="true" sz="2499">
                <a:solidFill>
                  <a:srgbClr val="000000"/>
                </a:solidFill>
                <a:latin typeface="Garet Bold"/>
                <a:ea typeface="Garet Bold"/>
                <a:cs typeface="Garet Bold"/>
                <a:sym typeface="Garet Bold"/>
              </a:rPr>
              <a:t>Scatter Plot 1: Hours Studied vs Previous Scores</a:t>
            </a:r>
          </a:p>
        </p:txBody>
      </p:sp>
      <p:sp>
        <p:nvSpPr>
          <p:cNvPr name="TextBox 6" id="6"/>
          <p:cNvSpPr txBox="true"/>
          <p:nvPr/>
        </p:nvSpPr>
        <p:spPr>
          <a:xfrm rot="0">
            <a:off x="1935123" y="9220200"/>
            <a:ext cx="6302454" cy="339725"/>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Garet Bold"/>
                <a:ea typeface="Garet Bold"/>
                <a:cs typeface="Garet Bold"/>
                <a:sym typeface="Garet Bold"/>
              </a:rPr>
              <a:t>Scatter plot for Hours Studied vs Previos Scores</a:t>
            </a:r>
          </a:p>
        </p:txBody>
      </p:sp>
      <p:sp>
        <p:nvSpPr>
          <p:cNvPr name="TextBox 7" id="7"/>
          <p:cNvSpPr txBox="true"/>
          <p:nvPr/>
        </p:nvSpPr>
        <p:spPr>
          <a:xfrm rot="0">
            <a:off x="10074116" y="1000125"/>
            <a:ext cx="7185184" cy="406400"/>
          </a:xfrm>
          <a:prstGeom prst="rect">
            <a:avLst/>
          </a:prstGeom>
        </p:spPr>
        <p:txBody>
          <a:bodyPr anchor="t" rtlCol="false" tIns="0" lIns="0" bIns="0" rIns="0">
            <a:spAutoFit/>
          </a:bodyPr>
          <a:lstStyle/>
          <a:p>
            <a:pPr algn="ctr">
              <a:lnSpc>
                <a:spcPts val="3249"/>
              </a:lnSpc>
              <a:spcBef>
                <a:spcPct val="0"/>
              </a:spcBef>
            </a:pPr>
            <a:r>
              <a:rPr lang="en-US" b="true" sz="2499">
                <a:solidFill>
                  <a:srgbClr val="000000"/>
                </a:solidFill>
                <a:latin typeface="Garet Bold"/>
                <a:ea typeface="Garet Bold"/>
                <a:cs typeface="Garet Bold"/>
                <a:sym typeface="Garet Bold"/>
              </a:rPr>
              <a:t>Scatter Plot 2: Hours Studied vs Exam Score</a:t>
            </a:r>
          </a:p>
        </p:txBody>
      </p:sp>
      <p:sp>
        <p:nvSpPr>
          <p:cNvPr name="TextBox 8" id="8"/>
          <p:cNvSpPr txBox="true"/>
          <p:nvPr/>
        </p:nvSpPr>
        <p:spPr>
          <a:xfrm rot="0">
            <a:off x="10715744" y="9239250"/>
            <a:ext cx="5901928" cy="317500"/>
          </a:xfrm>
          <a:prstGeom prst="rect">
            <a:avLst/>
          </a:prstGeom>
        </p:spPr>
        <p:txBody>
          <a:bodyPr anchor="t" rtlCol="false" tIns="0" lIns="0" bIns="0" rIns="0">
            <a:spAutoFit/>
          </a:bodyPr>
          <a:lstStyle/>
          <a:p>
            <a:pPr algn="ctr">
              <a:lnSpc>
                <a:spcPts val="2600"/>
              </a:lnSpc>
              <a:spcBef>
                <a:spcPct val="0"/>
              </a:spcBef>
            </a:pPr>
            <a:r>
              <a:rPr lang="en-US" b="true" sz="2000">
                <a:solidFill>
                  <a:srgbClr val="000000"/>
                </a:solidFill>
                <a:latin typeface="Garet Bold"/>
                <a:ea typeface="Garet Bold"/>
                <a:cs typeface="Garet Bold"/>
                <a:sym typeface="Garet Bold"/>
              </a:rPr>
              <a:t>Scatter Plot for Hours Studied vs Exam Score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DAG5isMHDR4</dc:identifier>
  <dcterms:modified xsi:type="dcterms:W3CDTF">2011-08-01T06:04:30Z</dcterms:modified>
  <cp:revision>1</cp:revision>
  <dc:title>PresentationSlides_523V0015_523K0078</dc:title>
</cp:coreProperties>
</file>